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4"/>
  </p:notesMasterIdLst>
  <p:sldIdLst>
    <p:sldId id="287"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256" r:id="rId25"/>
    <p:sldId id="257" r:id="rId26"/>
    <p:sldId id="260" r:id="rId27"/>
    <p:sldId id="259" r:id="rId28"/>
    <p:sldId id="261" r:id="rId29"/>
    <p:sldId id="263" r:id="rId30"/>
    <p:sldId id="264" r:id="rId31"/>
    <p:sldId id="265" r:id="rId32"/>
    <p:sldId id="266" r:id="rId33"/>
    <p:sldId id="267" r:id="rId34"/>
    <p:sldId id="268" r:id="rId35"/>
    <p:sldId id="272" r:id="rId36"/>
    <p:sldId id="269" r:id="rId37"/>
    <p:sldId id="270" r:id="rId38"/>
    <p:sldId id="271" r:id="rId39"/>
    <p:sldId id="273" r:id="rId40"/>
    <p:sldId id="274" r:id="rId41"/>
    <p:sldId id="275" r:id="rId42"/>
    <p:sldId id="276" r:id="rId43"/>
    <p:sldId id="277" r:id="rId44"/>
    <p:sldId id="278" r:id="rId45"/>
    <p:sldId id="279" r:id="rId46"/>
    <p:sldId id="280" r:id="rId47"/>
    <p:sldId id="281" r:id="rId48"/>
    <p:sldId id="282" r:id="rId49"/>
    <p:sldId id="283" r:id="rId50"/>
    <p:sldId id="284" r:id="rId51"/>
    <p:sldId id="285" r:id="rId52"/>
    <p:sldId id="286"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74"/>
  </p:normalViewPr>
  <p:slideViewPr>
    <p:cSldViewPr snapToGrid="0">
      <p:cViewPr varScale="1">
        <p:scale>
          <a:sx n="81" d="100"/>
          <a:sy n="81" d="100"/>
        </p:scale>
        <p:origin x="64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EA5E6-BD1E-49D2-8B1C-A0ED3BF74618}" type="datetimeFigureOut">
              <a:rPr lang="sk-SK" smtClean="0"/>
              <a:t>26. 6. 2026</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34BD46-F9F6-4773-B0EE-58191AF61737}" type="slidenum">
              <a:rPr lang="sk-SK" smtClean="0"/>
              <a:t>‹#›</a:t>
            </a:fld>
            <a:endParaRPr lang="sk-SK"/>
          </a:p>
        </p:txBody>
      </p:sp>
    </p:spTree>
    <p:extLst>
      <p:ext uri="{BB962C8B-B14F-4D97-AF65-F5344CB8AC3E}">
        <p14:creationId xmlns:p14="http://schemas.microsoft.com/office/powerpoint/2010/main" val="2007371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AB34BD46-F9F6-4773-B0EE-58191AF61737}" type="slidenum">
              <a:rPr lang="sk-SK" smtClean="0"/>
              <a:t>39</a:t>
            </a:fld>
            <a:endParaRPr lang="sk-SK"/>
          </a:p>
        </p:txBody>
      </p:sp>
    </p:spTree>
    <p:extLst>
      <p:ext uri="{BB962C8B-B14F-4D97-AF65-F5344CB8AC3E}">
        <p14:creationId xmlns:p14="http://schemas.microsoft.com/office/powerpoint/2010/main" val="3017449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k-SK"/>
              <a:t>Kliknutím upravte štýl predlohy nadpisu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a:t>Kliknutím upravte štýl predlohy podnadpisu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ov a po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onuka s po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k-SK"/>
              <a:t>Kliknutím upravte štýl predlohy nadpisu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s názv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s názvom ponuky">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k-SK"/>
              <a:t>Kliknutím upravte štýl predlohy nadpisu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lebo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k-SK"/>
              <a:t>Kliknutím upravte štýl predlohy nadpisu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k-SK"/>
              <a:t>Kliknutím upravte štýl predlohy nadpisu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k-SK"/>
              <a:t>Kliknutím upravte štýl predlohy nadpisu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42A54C80-263E-416B-A8E0-580EDEADCBDC}" type="datetimeFigureOut">
              <a:rPr lang="en-US" dirty="0"/>
              <a:t>6/26/2026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6/26/2026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k-SK"/>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A5F20-B622-3971-E518-A3681FC0C401}"/>
              </a:ext>
            </a:extLst>
          </p:cNvPr>
          <p:cNvSpPr>
            <a:spLocks noGrp="1"/>
          </p:cNvSpPr>
          <p:nvPr>
            <p:ph type="title"/>
          </p:nvPr>
        </p:nvSpPr>
        <p:spPr>
          <a:xfrm>
            <a:off x="677334" y="609600"/>
            <a:ext cx="8596668" cy="1021237"/>
          </a:xfrm>
        </p:spPr>
        <p:txBody>
          <a:bodyPr>
            <a:normAutofit fontScale="90000"/>
          </a:bodyPr>
          <a:lstStyle/>
          <a:p>
            <a:r>
              <a:rPr lang="sk-SK" sz="2400" dirty="0">
                <a:solidFill>
                  <a:schemeClr val="tx1"/>
                </a:solidFill>
              </a:rPr>
              <a:t>Všeobecné zásady pre skúšky poľovnej upotrebiteľnosti psov</a:t>
            </a:r>
            <a:br>
              <a:rPr lang="sk-SK" sz="2400" dirty="0"/>
            </a:br>
            <a:br>
              <a:rPr lang="sk-SK" sz="2400" dirty="0"/>
            </a:br>
            <a:r>
              <a:rPr lang="sk-SK" sz="2400" b="1" dirty="0"/>
              <a:t>1. Účel skúšok </a:t>
            </a:r>
            <a:br>
              <a:rPr lang="sk-SK" sz="2400" b="1" dirty="0"/>
            </a:br>
            <a:br>
              <a:rPr lang="sk-SK" sz="2400" dirty="0"/>
            </a:br>
            <a:endParaRPr lang="sk-SK" sz="2400" dirty="0"/>
          </a:p>
        </p:txBody>
      </p:sp>
      <p:sp>
        <p:nvSpPr>
          <p:cNvPr id="3" name="Zástupný objekt pre obsah 2">
            <a:extLst>
              <a:ext uri="{FF2B5EF4-FFF2-40B4-BE49-F238E27FC236}">
                <a16:creationId xmlns:a16="http://schemas.microsoft.com/office/drawing/2014/main" id="{0CFDC9F8-1692-4F8D-A41D-FBB132A68F20}"/>
              </a:ext>
            </a:extLst>
          </p:cNvPr>
          <p:cNvSpPr>
            <a:spLocks noGrp="1"/>
          </p:cNvSpPr>
          <p:nvPr>
            <p:ph idx="1"/>
          </p:nvPr>
        </p:nvSpPr>
        <p:spPr>
          <a:xfrm>
            <a:off x="677334" y="1960424"/>
            <a:ext cx="8596668" cy="4768743"/>
          </a:xfrm>
        </p:spPr>
        <p:txBody>
          <a:bodyPr/>
          <a:lstStyle/>
          <a:p>
            <a:pPr marL="0" indent="0">
              <a:buNone/>
            </a:pPr>
            <a:r>
              <a:rPr lang="sk-SK" dirty="0"/>
              <a:t>Zákon o poľovníctve a predpisy vydané na jeho realizáciu ukladajú užívateľom poľovných revírov používať pri výkone práva poľovníctva poľovne upotrebiteľné psy. </a:t>
            </a:r>
          </a:p>
          <a:p>
            <a:pPr marL="0" indent="0">
              <a:buNone/>
            </a:pPr>
            <a:r>
              <a:rPr lang="sk-SK" dirty="0">
                <a:solidFill>
                  <a:srgbClr val="FF0000"/>
                </a:solidFill>
              </a:rPr>
              <a:t>Poľovná upotrebiteľnosť sa preukazuje na skúškach poľovných psov. Okrem toho sa na skúškach zisťujú vrodené vlohy psov, ktoré sú dôležitým činiteľom pri čistokrvnom chove psov. </a:t>
            </a:r>
          </a:p>
          <a:p>
            <a:pPr marL="0" indent="0">
              <a:buNone/>
            </a:pPr>
            <a:r>
              <a:rPr lang="sk-SK" dirty="0"/>
              <a:t>Organizovaním skúšok poľovnej upotrebiteľnosti je poverená Slovenská poľovnícka komora, resp. jej organizačné zložky. </a:t>
            </a:r>
          </a:p>
          <a:p>
            <a:pPr marL="0" indent="0">
              <a:buNone/>
            </a:pPr>
            <a:r>
              <a:rPr lang="sk-SK" dirty="0"/>
              <a:t>Poľovnú upotrebiteľnosť môžu získať psy aj na skúškach organizovaných chovateľskými a kynologickými klubmi SPZ, ak sa na nich skúšajú disciplíny v zmysle skúšobných poriadkov pre skúšky poľovnej upotrebiteľnosti. </a:t>
            </a:r>
          </a:p>
        </p:txBody>
      </p:sp>
    </p:spTree>
    <p:extLst>
      <p:ext uri="{BB962C8B-B14F-4D97-AF65-F5344CB8AC3E}">
        <p14:creationId xmlns:p14="http://schemas.microsoft.com/office/powerpoint/2010/main" val="334420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45F18D-46B7-15E8-32C8-B755D6A1F4B9}"/>
              </a:ext>
            </a:extLst>
          </p:cNvPr>
          <p:cNvSpPr>
            <a:spLocks noGrp="1"/>
          </p:cNvSpPr>
          <p:nvPr>
            <p:ph type="title"/>
          </p:nvPr>
        </p:nvSpPr>
        <p:spPr>
          <a:xfrm>
            <a:off x="677334" y="609600"/>
            <a:ext cx="8596668" cy="587604"/>
          </a:xfrm>
        </p:spPr>
        <p:txBody>
          <a:bodyPr>
            <a:normAutofit fontScale="90000"/>
          </a:bodyPr>
          <a:lstStyle/>
          <a:p>
            <a:r>
              <a:rPr lang="sk-SK" dirty="0"/>
              <a:t>8. Rozhodca </a:t>
            </a:r>
          </a:p>
        </p:txBody>
      </p:sp>
      <p:sp>
        <p:nvSpPr>
          <p:cNvPr id="3" name="Zástupný objekt pre obsah 2">
            <a:extLst>
              <a:ext uri="{FF2B5EF4-FFF2-40B4-BE49-F238E27FC236}">
                <a16:creationId xmlns:a16="http://schemas.microsoft.com/office/drawing/2014/main" id="{0DE0DFCD-1776-E00F-0D85-AE32BC6C07EC}"/>
              </a:ext>
            </a:extLst>
          </p:cNvPr>
          <p:cNvSpPr>
            <a:spLocks noGrp="1"/>
          </p:cNvSpPr>
          <p:nvPr>
            <p:ph idx="1"/>
          </p:nvPr>
        </p:nvSpPr>
        <p:spPr>
          <a:xfrm>
            <a:off x="677334" y="1121791"/>
            <a:ext cx="8596668" cy="4919572"/>
          </a:xfrm>
        </p:spPr>
        <p:txBody>
          <a:bodyPr>
            <a:normAutofit lnSpcReduction="10000"/>
          </a:bodyPr>
          <a:lstStyle/>
          <a:p>
            <a:pPr marL="0" indent="0">
              <a:buNone/>
            </a:pPr>
            <a:r>
              <a:rPr lang="sk-SK" dirty="0">
                <a:solidFill>
                  <a:srgbClr val="FF0000"/>
                </a:solidFill>
              </a:rPr>
              <a:t>Rozhodcov na skúšky poľovnej upotrebiteľnosti psov deleguje kancelária SPK</a:t>
            </a:r>
            <a:r>
              <a:rPr lang="sk-SK" dirty="0"/>
              <a:t>. </a:t>
            </a:r>
          </a:p>
          <a:p>
            <a:pPr marL="0" indent="0">
              <a:buNone/>
            </a:pPr>
            <a:r>
              <a:rPr lang="sk-SK" dirty="0">
                <a:solidFill>
                  <a:srgbClr val="FF0000"/>
                </a:solidFill>
              </a:rPr>
              <a:t>Každý delegovaný rozhodca a čakateľ je povinný najneskoršie do troch dní po obdržaní delegačného listu písomne oznámiť delegujúcej organizácii, či delegovanie prijíma. Ak nie, musí oznámiť dôvody neprijatia delegačky.  </a:t>
            </a:r>
            <a:r>
              <a:rPr lang="sk-SK" dirty="0"/>
              <a:t>Oneskorené potvrdzovanie prijatia alebo zamietnutia delegovania znemožňuje včas delegovať náhradníka a narúša regulárnosť skúšok. Ak sa rozhodca alebo čakateľ na skúšky nedostavia, hlavný rozhodca je povinný oznámiť to delegujúcej organizácii. Túto skutočnosť uvedie v prehľade výsledkov skúšok, aby z tejto nedisciplinovanosti mohli byť vyvodené dôsledky. </a:t>
            </a:r>
          </a:p>
          <a:p>
            <a:pPr marL="0" indent="0">
              <a:buNone/>
            </a:pPr>
            <a:r>
              <a:rPr lang="sk-SK" dirty="0"/>
              <a:t>Delegujúca organizácia za rozhodcu alebo čakateľa, ktorý včas nepotvrdil prijatie delegovania, deleguje náhradníka. V tom prípade náklady za vyslanie náhradníka znáša pôvodne delegovaný rozhodca, a to aj vtedy, ak sa na skúškach zúčastní. Hlavný rozhodca je povinný pred otvorením skúšok overiť si pravdivosť delegačiek rozhodcov a čakateľov u usporiadateľa skúšok. Je neprípustné, aby si rozhodcovia alebo čakatelia odovzdávali delegačné listy medzi sebou. Okrem </a:t>
            </a:r>
            <a:r>
              <a:rPr lang="sk-SK" dirty="0">
                <a:solidFill>
                  <a:srgbClr val="FF0000"/>
                </a:solidFill>
              </a:rPr>
              <a:t>zmocnenia daného hlavnému rozhodcovi </a:t>
            </a:r>
            <a:r>
              <a:rPr lang="sk-SK" dirty="0"/>
              <a:t>určuje aj náhradníkov len delegujúca organizácia. </a:t>
            </a:r>
          </a:p>
        </p:txBody>
      </p:sp>
    </p:spTree>
    <p:extLst>
      <p:ext uri="{BB962C8B-B14F-4D97-AF65-F5344CB8AC3E}">
        <p14:creationId xmlns:p14="http://schemas.microsoft.com/office/powerpoint/2010/main" val="3970097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a:extLst>
              <a:ext uri="{FF2B5EF4-FFF2-40B4-BE49-F238E27FC236}">
                <a16:creationId xmlns:a16="http://schemas.microsoft.com/office/drawing/2014/main" id="{19D6FC36-31F9-7C9F-457B-6047621E78A1}"/>
              </a:ext>
            </a:extLst>
          </p:cNvPr>
          <p:cNvSpPr txBox="1"/>
          <p:nvPr/>
        </p:nvSpPr>
        <p:spPr>
          <a:xfrm>
            <a:off x="838987" y="597093"/>
            <a:ext cx="8682085" cy="4832092"/>
          </a:xfrm>
          <a:prstGeom prst="rect">
            <a:avLst/>
          </a:prstGeom>
          <a:noFill/>
        </p:spPr>
        <p:txBody>
          <a:bodyPr wrap="square">
            <a:spAutoFit/>
          </a:bodyPr>
          <a:lstStyle/>
          <a:p>
            <a:r>
              <a:rPr lang="sk-SK" sz="1400" dirty="0">
                <a:solidFill>
                  <a:srgbClr val="FF0000"/>
                </a:solidFill>
              </a:rPr>
              <a:t>Menný zoznam delegovaných rozhodcov pošle delegujúca organizácia najneskoršie týždeň pred skúškami </a:t>
            </a:r>
          </a:p>
          <a:p>
            <a:r>
              <a:rPr lang="sk-SK" sz="1400" dirty="0">
                <a:solidFill>
                  <a:srgbClr val="FF0000"/>
                </a:solidFill>
              </a:rPr>
              <a:t>usporiadateľovi. Každú zmenu v delegovaní rozhodcov oznámi usporiadateľovi i hlavnému rozhodcovi. </a:t>
            </a:r>
          </a:p>
          <a:p>
            <a:endParaRPr lang="sk-SK" sz="1400" dirty="0">
              <a:solidFill>
                <a:srgbClr val="FF0000"/>
              </a:solidFill>
            </a:endParaRPr>
          </a:p>
          <a:p>
            <a:r>
              <a:rPr lang="sk-SK" sz="1400" dirty="0"/>
              <a:t>Rozhodca alebo čakateľ, ktorý sa bez včasného ospravedlnenia nedostaví na skúšky alebo prijatie delegovaní potvrdí oneskorene, prípadne sa často bez náležitých dôvodov ospravedlňuje, môže byť odvolaný z funkcie. </a:t>
            </a:r>
          </a:p>
          <a:p>
            <a:endParaRPr lang="sk-SK" sz="1400" dirty="0"/>
          </a:p>
          <a:p>
            <a:r>
              <a:rPr lang="sk-SK" sz="1400" dirty="0">
                <a:solidFill>
                  <a:srgbClr val="FF0000"/>
                </a:solidFill>
              </a:rPr>
              <a:t>Rozhodcovia alebo čakatelia, ktorí pri posudzovaní požívajú alkohol alebo sú pod vplyvom alkoholu, alebo </a:t>
            </a:r>
          </a:p>
          <a:p>
            <a:r>
              <a:rPr lang="sk-SK" sz="1400" dirty="0">
                <a:solidFill>
                  <a:srgbClr val="FF0000"/>
                </a:solidFill>
              </a:rPr>
              <a:t>omamných látok, správajú sa hrubo, sú nedbalí, nepoznajú skúšobný poriadok, pri posudzovaní niekoho </a:t>
            </a:r>
          </a:p>
          <a:p>
            <a:r>
              <a:rPr lang="sk-SK" sz="1400" dirty="0">
                <a:solidFill>
                  <a:srgbClr val="FF0000"/>
                </a:solidFill>
              </a:rPr>
              <a:t>úmyselne poškodzujú, presadzujú určité plemeno alebo nemiestnymi poznámkami kritizujú alebo podceňujú niektoré plemeno, vystavujú sa disciplinárnemu postihu. </a:t>
            </a:r>
          </a:p>
          <a:p>
            <a:endParaRPr lang="sk-SK" sz="1400" dirty="0">
              <a:solidFill>
                <a:srgbClr val="FF0000"/>
              </a:solidFill>
            </a:endParaRPr>
          </a:p>
          <a:p>
            <a:r>
              <a:rPr lang="sk-SK" sz="1400" dirty="0"/>
              <a:t>Rozhodca musí byť členom SPK. </a:t>
            </a:r>
            <a:r>
              <a:rPr lang="sk-SK" sz="1400" dirty="0">
                <a:solidFill>
                  <a:srgbClr val="FF0000"/>
                </a:solidFill>
              </a:rPr>
              <a:t>Rozhodcovia výkon svojej funkcie plnia z poverenia SPK </a:t>
            </a:r>
            <a:r>
              <a:rPr lang="sk-SK" sz="1400" dirty="0"/>
              <a:t>a ich pokyny sú </a:t>
            </a:r>
          </a:p>
          <a:p>
            <a:r>
              <a:rPr lang="sk-SK" sz="1400" dirty="0"/>
              <a:t>záväzné pre všetkých účastníkov skúšok. Bezdôvodné narúšanie plynulého priebehu skúšok zo strany vodičov alebo diváckej verejnosti, ktoré by mohlo znížiť prestíž rozhodcu, významu skúšok či poľovníckej kynológie, môže byť dôvodom na podanie podnetu na začatie disciplinárneho konania. Osobu, ktorá narúša priebeh skúšok, môže hlavný rozhodca zo skúšok vykázať. </a:t>
            </a:r>
          </a:p>
          <a:p>
            <a:endParaRPr lang="sk-SK" sz="1400" dirty="0"/>
          </a:p>
          <a:p>
            <a:r>
              <a:rPr lang="sk-SK" sz="1400" dirty="0">
                <a:solidFill>
                  <a:srgbClr val="FF0000"/>
                </a:solidFill>
              </a:rPr>
              <a:t>Pri výkone funkcie musí rozhodca za každých okolností zachovať pokoj a dôstojnosť vo vystupovaní</a:t>
            </a:r>
            <a:r>
              <a:rPr lang="sk-SK" sz="1400" dirty="0"/>
              <a:t>. </a:t>
            </a:r>
          </a:p>
          <a:p>
            <a:endParaRPr lang="sk-SK" sz="1400" dirty="0"/>
          </a:p>
          <a:p>
            <a:r>
              <a:rPr lang="sk-SK" sz="1400" dirty="0"/>
              <a:t>Usporiadateľ je povinný delegovaným rozhodcom a čakateľom uhradiť nevyhnutné cestovné náklady a </a:t>
            </a:r>
          </a:p>
          <a:p>
            <a:r>
              <a:rPr lang="sk-SK" sz="1400" dirty="0"/>
              <a:t>odmenu za výkon funkcie.</a:t>
            </a:r>
          </a:p>
        </p:txBody>
      </p:sp>
    </p:spTree>
    <p:extLst>
      <p:ext uri="{BB962C8B-B14F-4D97-AF65-F5344CB8AC3E}">
        <p14:creationId xmlns:p14="http://schemas.microsoft.com/office/powerpoint/2010/main" val="1188469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58AF23-9408-ADB4-5D44-A925B433971F}"/>
              </a:ext>
            </a:extLst>
          </p:cNvPr>
          <p:cNvSpPr>
            <a:spLocks noGrp="1"/>
          </p:cNvSpPr>
          <p:nvPr>
            <p:ph type="title"/>
          </p:nvPr>
        </p:nvSpPr>
        <p:spPr>
          <a:xfrm>
            <a:off x="677334" y="609600"/>
            <a:ext cx="8596668" cy="597031"/>
          </a:xfrm>
        </p:spPr>
        <p:txBody>
          <a:bodyPr>
            <a:normAutofit fontScale="90000"/>
          </a:bodyPr>
          <a:lstStyle/>
          <a:p>
            <a:r>
              <a:rPr lang="sk-SK" dirty="0"/>
              <a:t>9. Hlavný rozhodca</a:t>
            </a:r>
          </a:p>
        </p:txBody>
      </p:sp>
      <p:sp>
        <p:nvSpPr>
          <p:cNvPr id="3" name="Zástupný objekt pre obsah 2">
            <a:extLst>
              <a:ext uri="{FF2B5EF4-FFF2-40B4-BE49-F238E27FC236}">
                <a16:creationId xmlns:a16="http://schemas.microsoft.com/office/drawing/2014/main" id="{F39940F2-3DE2-775D-0199-DD014B6936B7}"/>
              </a:ext>
            </a:extLst>
          </p:cNvPr>
          <p:cNvSpPr>
            <a:spLocks noGrp="1"/>
          </p:cNvSpPr>
          <p:nvPr>
            <p:ph idx="1"/>
          </p:nvPr>
        </p:nvSpPr>
        <p:spPr>
          <a:xfrm>
            <a:off x="677334" y="1093509"/>
            <a:ext cx="8596668" cy="4947853"/>
          </a:xfrm>
        </p:spPr>
        <p:txBody>
          <a:bodyPr>
            <a:normAutofit fontScale="92500" lnSpcReduction="20000"/>
          </a:bodyPr>
          <a:lstStyle/>
          <a:p>
            <a:pPr marL="0" indent="0">
              <a:buNone/>
            </a:pPr>
            <a:r>
              <a:rPr lang="sk-SK" dirty="0"/>
              <a:t>Kancelária SPK deleguje na všetky druhy skúšok predpísaný počet rozhodcov. Jedného z nich určí ako hlavného. Ak je na skúšky prihlásených viac psov ako pre jednu skupinu, kancelária SPK deleguje hlavného rozhodcu navyše. Pre zabezpečenie objektívnosti posudzovania je minimálne hlavný rozhodca z iného okresu. </a:t>
            </a:r>
            <a:r>
              <a:rPr lang="sk-SK" dirty="0">
                <a:solidFill>
                  <a:srgbClr val="FF0000"/>
                </a:solidFill>
              </a:rPr>
              <a:t>Hlavný rozhodca na skúškach zastupuje zároveň SPK </a:t>
            </a:r>
            <a:r>
              <a:rPr lang="sk-SK" dirty="0"/>
              <a:t>, ktorému zodpovedá za regulárnosť a vysokú úroveň skúšok. Rieši prípadné spory medzi vodičmi a rozhodcami a jeho rozhodnutie je konečné. </a:t>
            </a:r>
          </a:p>
          <a:p>
            <a:pPr marL="0" indent="0">
              <a:buNone/>
            </a:pPr>
            <a:r>
              <a:rPr lang="sk-SK" dirty="0"/>
              <a:t>Hlavný rozhodca pred otvorením skúšok zvolá poradu rozhodcov a zástupcov usporiadateľskej organizácie, na ktorej určí dvojice rozhodcov a pri niektorých druhoch skúšok tiež disciplíny, ktoré budú tieto dvojice posudzovať. </a:t>
            </a:r>
          </a:p>
          <a:p>
            <a:pPr marL="0" indent="0">
              <a:buNone/>
            </a:pPr>
            <a:r>
              <a:rPr lang="sk-SK" dirty="0">
                <a:solidFill>
                  <a:srgbClr val="FF0000"/>
                </a:solidFill>
              </a:rPr>
              <a:t>Ak na skúšky nepríde niektorý z delegovaných rozhodcov alebo čakateľov, určí hlavný rozhodca z prítomných nedelegovaných rozhodcov alebo čakateľov náhradníka, ale len takého, ktorý má kvalifikáciu pre posudzovanie príslušného druhu skúšok. Ak nemá možnosť doplniť náhradu za chýbajúcich rozhodcov, hlavný rozhodca po porade s usporiadateľmi rozhodne, koľko z prihlásených psov môžu prítomní rozhodcovia zodpovedne odskúšať. </a:t>
            </a:r>
          </a:p>
          <a:p>
            <a:pPr marL="0" indent="0">
              <a:buNone/>
            </a:pPr>
            <a:r>
              <a:rPr lang="sk-SK" dirty="0"/>
              <a:t>Ak na skúšky nepríde hlavný rozhodca, delegovaní rozhodcovia určia do tejto funkcie jedného zo svojho stredu. Hlavný rozhodca krátkym príhovorom otvára skúšky a vyžrebuje psov do skupín. Oznámi rozdelenie rozhodcov pre jednotlivé skupiny a disciplíny a po dohode s usporiadateľmi určí priebeh skúšok.</a:t>
            </a:r>
          </a:p>
        </p:txBody>
      </p:sp>
    </p:spTree>
    <p:extLst>
      <p:ext uri="{BB962C8B-B14F-4D97-AF65-F5344CB8AC3E}">
        <p14:creationId xmlns:p14="http://schemas.microsoft.com/office/powerpoint/2010/main" val="119377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a:extLst>
              <a:ext uri="{FF2B5EF4-FFF2-40B4-BE49-F238E27FC236}">
                <a16:creationId xmlns:a16="http://schemas.microsoft.com/office/drawing/2014/main" id="{1F388A10-F786-ABB5-3FEB-AECDD342197D}"/>
              </a:ext>
            </a:extLst>
          </p:cNvPr>
          <p:cNvSpPr txBox="1"/>
          <p:nvPr/>
        </p:nvSpPr>
        <p:spPr>
          <a:xfrm>
            <a:off x="791852" y="659876"/>
            <a:ext cx="8201319" cy="5632311"/>
          </a:xfrm>
          <a:prstGeom prst="rect">
            <a:avLst/>
          </a:prstGeom>
          <a:noFill/>
        </p:spPr>
        <p:txBody>
          <a:bodyPr wrap="square">
            <a:spAutoFit/>
          </a:bodyPr>
          <a:lstStyle/>
          <a:p>
            <a:r>
              <a:rPr lang="sk-SK" sz="1500" b="1" dirty="0"/>
              <a:t>Po ukončení skúšok hlavný rozhodca: </a:t>
            </a:r>
          </a:p>
          <a:p>
            <a:pPr marL="342900" indent="-342900">
              <a:buAutoNum type="arabicPeriod"/>
            </a:pPr>
            <a:r>
              <a:rPr lang="sk-SK" sz="1500" dirty="0"/>
              <a:t>Vyhodnotí a vyhlási výsledky skúšok.</a:t>
            </a:r>
          </a:p>
          <a:p>
            <a:r>
              <a:rPr lang="sk-SK" sz="1500" dirty="0"/>
              <a:t> </a:t>
            </a:r>
          </a:p>
          <a:p>
            <a:r>
              <a:rPr lang="sk-SK" sz="1500" dirty="0"/>
              <a:t>2. Vodičom odovzdá: </a:t>
            </a:r>
          </a:p>
          <a:p>
            <a:r>
              <a:rPr lang="sk-SK" sz="1500" dirty="0"/>
              <a:t>a) preukaz o pôvode psa so zapísaným výsledkom skúšok, </a:t>
            </a:r>
          </a:p>
          <a:p>
            <a:r>
              <a:rPr lang="sk-SK" sz="1500" dirty="0"/>
              <a:t>b) opis rozhodcovskej tabuľky, </a:t>
            </a:r>
          </a:p>
          <a:p>
            <a:r>
              <a:rPr lang="sk-SK" sz="1500" dirty="0"/>
              <a:t>c) diplom, prípadne čestné ceny. </a:t>
            </a:r>
          </a:p>
          <a:p>
            <a:endParaRPr lang="sk-SK" sz="1500" dirty="0"/>
          </a:p>
          <a:p>
            <a:r>
              <a:rPr lang="sk-SK" sz="1500" dirty="0"/>
              <a:t>3. Najneskoršie do 14 dní pošle delegujúcej organizácii 2 kompletné sady rozhodcovských tabuliek a prihlášok zoradených podľa výsledkov skúšok, 1 prehľad výsledkov skúšok so stručnou správou o priebehu skúšok a hospitačné listy čakateľov. Opis prehľadu výsledkov skúšok odovzdá usporiadateľovi.  </a:t>
            </a:r>
          </a:p>
          <a:p>
            <a:endParaRPr lang="sk-SK" sz="1500" dirty="0"/>
          </a:p>
          <a:p>
            <a:r>
              <a:rPr lang="sk-SK" sz="1500" dirty="0"/>
              <a:t>Hlavný rozhodca zodpovedá za správne vyplnené a rozhodcami podpísané rozhodcovské tabuľky, za správnosť a úplnosť záznamov o výsledkoch skúšok v preukazoch o pôvode, ktoré v príslušnom stĺpci podpisuje a signuje pečiatkou svojho mena. Podľa možnosti sleduje výkon čakateľov na funkciu rozhodcov a po dohode s rozhodcami, ku ktorým bol čakateľ pridelený, uvedie hodnotenie jeho práce na potvrdení o hospitácii čakateľa. </a:t>
            </a:r>
          </a:p>
          <a:p>
            <a:endParaRPr lang="sk-SK" sz="1500" dirty="0"/>
          </a:p>
          <a:p>
            <a:r>
              <a:rPr lang="sk-SK" sz="1500" dirty="0"/>
              <a:t>Každé rozhodnutie pri spore medzi dvojicou rozhodcov alebo pri podanom proteste musí hlavný rozhodca zdôvodniť počas skúšok príslušným ustanovením skúšobného poriadku, za ktorého presné dodržiavanie zodpovedá.  </a:t>
            </a:r>
          </a:p>
          <a:p>
            <a:r>
              <a:rPr lang="sk-SK" sz="1500" dirty="0"/>
              <a:t>Hlavný rozhodca zodpovedá tiež za dodržanie zákazu fotografovania a filmovania pri práci psov na skúškach, na ktorých to nie je prípustné. </a:t>
            </a:r>
          </a:p>
        </p:txBody>
      </p:sp>
    </p:spTree>
    <p:extLst>
      <p:ext uri="{BB962C8B-B14F-4D97-AF65-F5344CB8AC3E}">
        <p14:creationId xmlns:p14="http://schemas.microsoft.com/office/powerpoint/2010/main" val="4208162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5D89FE-AA81-D9C9-33AF-DF7DD24C0AC8}"/>
              </a:ext>
            </a:extLst>
          </p:cNvPr>
          <p:cNvSpPr>
            <a:spLocks noGrp="1"/>
          </p:cNvSpPr>
          <p:nvPr>
            <p:ph type="title"/>
          </p:nvPr>
        </p:nvSpPr>
        <p:spPr>
          <a:xfrm>
            <a:off x="677334" y="609600"/>
            <a:ext cx="8596668" cy="606458"/>
          </a:xfrm>
        </p:spPr>
        <p:txBody>
          <a:bodyPr>
            <a:normAutofit fontScale="90000"/>
          </a:bodyPr>
          <a:lstStyle/>
          <a:p>
            <a:r>
              <a:rPr lang="sk-SK" dirty="0"/>
              <a:t>10. Čakateľ na funkciu rozhodcu </a:t>
            </a:r>
          </a:p>
        </p:txBody>
      </p:sp>
      <p:sp>
        <p:nvSpPr>
          <p:cNvPr id="3" name="Zástupný objekt pre obsah 2">
            <a:extLst>
              <a:ext uri="{FF2B5EF4-FFF2-40B4-BE49-F238E27FC236}">
                <a16:creationId xmlns:a16="http://schemas.microsoft.com/office/drawing/2014/main" id="{1250D2FC-D1B8-BB8D-6E2E-ABB4E7297946}"/>
              </a:ext>
            </a:extLst>
          </p:cNvPr>
          <p:cNvSpPr>
            <a:spLocks noGrp="1"/>
          </p:cNvSpPr>
          <p:nvPr>
            <p:ph idx="1"/>
          </p:nvPr>
        </p:nvSpPr>
        <p:spPr>
          <a:xfrm>
            <a:off x="677334" y="1216059"/>
            <a:ext cx="8596668" cy="4825304"/>
          </a:xfrm>
        </p:spPr>
        <p:txBody>
          <a:bodyPr/>
          <a:lstStyle/>
          <a:p>
            <a:pPr marL="0" indent="0">
              <a:buNone/>
            </a:pPr>
            <a:r>
              <a:rPr lang="sk-SK" dirty="0"/>
              <a:t>Pre každú skupinu psov deleguje delegujúca organizácia určený počet rozhodcov. </a:t>
            </a:r>
            <a:r>
              <a:rPr lang="sk-SK" dirty="0">
                <a:solidFill>
                  <a:srgbClr val="FF0000"/>
                </a:solidFill>
              </a:rPr>
              <a:t>Namiesto jedného rozhodcu v skupine môže delegovať jedného čakateľa</a:t>
            </a:r>
            <a:r>
              <a:rPr lang="sk-SK" dirty="0"/>
              <a:t>. Rozhodca, ktorému je čakateľ pridelený, musí mu poskytnúť možnosť ohodnotiť výkony psov a navrhnúť im známky. Rozhodca ho má pri tom usmerňovať a poradiť mu pri výklade a aplikácii skúšobného poriadku v praxi. </a:t>
            </a:r>
            <a:r>
              <a:rPr lang="sk-SK" dirty="0">
                <a:solidFill>
                  <a:srgbClr val="FF0000"/>
                </a:solidFill>
              </a:rPr>
              <a:t>Čakateľ však nesmie sám posudzovať a rozhodovať o ohodnotení psa</a:t>
            </a:r>
            <a:r>
              <a:rPr lang="sk-SK" dirty="0"/>
              <a:t>, ani podpisovať rozhodcovské tabuľky a preukazy o pôvode. Za ohodnotenie výkonu psa zodpovedá len rozhodca. </a:t>
            </a:r>
          </a:p>
          <a:p>
            <a:pPr marL="0" indent="0">
              <a:buNone/>
            </a:pPr>
            <a:r>
              <a:rPr lang="sk-SK" dirty="0"/>
              <a:t>Čakateľ je povinný odovzdať hlavnému rozhodcovi tlačivo "potvrdenie o hospitácii" (vzor tvorí súčasť tejto prílohy), na ktorom hlavný rozhodca spolu s rozhodcom, ktorému bol čakateľ pridelený, uvedú ohodnotenie výkonu čakateľa a podpíšu ho.</a:t>
            </a:r>
          </a:p>
        </p:txBody>
      </p:sp>
    </p:spTree>
    <p:extLst>
      <p:ext uri="{BB962C8B-B14F-4D97-AF65-F5344CB8AC3E}">
        <p14:creationId xmlns:p14="http://schemas.microsoft.com/office/powerpoint/2010/main" val="762744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7DB8EF-8E91-C9E0-131F-A9F072151271}"/>
              </a:ext>
            </a:extLst>
          </p:cNvPr>
          <p:cNvSpPr>
            <a:spLocks noGrp="1"/>
          </p:cNvSpPr>
          <p:nvPr>
            <p:ph type="title"/>
          </p:nvPr>
        </p:nvSpPr>
        <p:spPr/>
        <p:txBody>
          <a:bodyPr/>
          <a:lstStyle/>
          <a:p>
            <a:r>
              <a:rPr lang="sk-SK" dirty="0"/>
              <a:t>11. Spôsob posudzovania </a:t>
            </a:r>
          </a:p>
        </p:txBody>
      </p:sp>
      <p:sp>
        <p:nvSpPr>
          <p:cNvPr id="3" name="Zástupný objekt pre obsah 2">
            <a:extLst>
              <a:ext uri="{FF2B5EF4-FFF2-40B4-BE49-F238E27FC236}">
                <a16:creationId xmlns:a16="http://schemas.microsoft.com/office/drawing/2014/main" id="{881BBDE7-A3BF-3D44-92F1-CC45E9163DBF}"/>
              </a:ext>
            </a:extLst>
          </p:cNvPr>
          <p:cNvSpPr>
            <a:spLocks noGrp="1"/>
          </p:cNvSpPr>
          <p:nvPr>
            <p:ph idx="1"/>
          </p:nvPr>
        </p:nvSpPr>
        <p:spPr>
          <a:xfrm>
            <a:off x="677334" y="1300899"/>
            <a:ext cx="8596668" cy="4947501"/>
          </a:xfrm>
        </p:spPr>
        <p:txBody>
          <a:bodyPr>
            <a:normAutofit fontScale="85000" lnSpcReduction="20000"/>
          </a:bodyPr>
          <a:lstStyle/>
          <a:p>
            <a:pPr marL="0" indent="0">
              <a:buNone/>
            </a:pPr>
            <a:r>
              <a:rPr lang="sk-SK" dirty="0"/>
              <a:t>Hlavnou zásadou pri posudzovaní je </a:t>
            </a:r>
            <a:r>
              <a:rPr lang="sk-SK" dirty="0">
                <a:solidFill>
                  <a:srgbClr val="FF0000"/>
                </a:solidFill>
              </a:rPr>
              <a:t>správny výklad skúšobného poriadku so zreteľom na použitie psa v poľovníckej praxi</a:t>
            </a:r>
            <a:r>
              <a:rPr lang="sk-SK" dirty="0"/>
              <a:t>. Aj ten najpodrobnejší skúšobný poriadok môže chápať každý po svojom. Posúdenie výkonu psa sa však musí zhodovať so znením skúšobného poriadku. </a:t>
            </a:r>
          </a:p>
          <a:p>
            <a:pPr marL="0" indent="0">
              <a:buNone/>
            </a:pPr>
            <a:r>
              <a:rPr lang="sk-SK" dirty="0">
                <a:solidFill>
                  <a:srgbClr val="FF0000"/>
                </a:solidFill>
              </a:rPr>
              <a:t>Po skončení každej disciplíny musia rozhodcovia verejne oznámiť vodičovi výsledok posudzovania okrem disciplín, ktoré sa skúšajú počas celých skúšok. </a:t>
            </a:r>
            <a:r>
              <a:rPr lang="sk-SK" dirty="0"/>
              <a:t>Výsledná známka sa už nesmie meniť, len ak vodič podá protest, ktorý bol prijatý. (Organizátor môže v prípade podania protestu žiadať od vodiča zloženie finančnej záruky, ktorá prepadá v prospech organizátora, ak námietka bola neopodstatnená.) Rozhodcovia sa preto pred vyhlásením výsledku musia zjednotiť , a ak sa nemôžu dohodnúť, o ocenení s konečnou platnosťou rozhodne hlavný rozhodca, ktorý svoje rozhodnutie musí zdôvodniť, vyhlásiť a uviesť v rozhodcovskej tabuľke. Rozhodcovia musia zachovať v každom prípade takt a rozvahu. </a:t>
            </a:r>
          </a:p>
          <a:p>
            <a:pPr marL="0" indent="0">
              <a:buNone/>
            </a:pPr>
            <a:r>
              <a:rPr lang="sk-SK" dirty="0"/>
              <a:t>V záujme objektívneho ohodnotenia psa musí byť posudzovanie výkonu nestranné a spravodlivé. </a:t>
            </a:r>
            <a:r>
              <a:rPr lang="sk-SK" dirty="0">
                <a:solidFill>
                  <a:srgbClr val="FF0000"/>
                </a:solidFill>
              </a:rPr>
              <a:t>Rozhodcovia musia sledovať výkony psov z primeranej vzdialenosti a zamedziť zasahovaniu rušivých vplyvov, ako je blízkosť diváckej verejnosti ap.</a:t>
            </a:r>
            <a:r>
              <a:rPr lang="sk-SK" dirty="0"/>
              <a:t> </a:t>
            </a:r>
          </a:p>
          <a:p>
            <a:pPr marL="0" indent="0">
              <a:buNone/>
            </a:pPr>
            <a:r>
              <a:rPr lang="sk-SK" dirty="0"/>
              <a:t>Ak nie je pes v určenom čase dostatočne odskúšaný z niektorej disciplíny, rozhodcovia sú povinní verejne to oznámiť a pred ukončením skúšok umožniť psovi dokončenie tejto disciplíny, aby po odchode z revíru mali všetky psy ukončené práce a známky mohli byť verejne oznámené. </a:t>
            </a:r>
          </a:p>
          <a:p>
            <a:pPr marL="0" indent="0">
              <a:buNone/>
            </a:pPr>
            <a:r>
              <a:rPr lang="sk-SK" dirty="0">
                <a:solidFill>
                  <a:srgbClr val="FF0000"/>
                </a:solidFill>
              </a:rPr>
              <a:t>Ak pes získal z niektorej disciplíny známku, ktorá ho zaraďuje do ocenenia neobstál, nevylučuje ho to z ďalšieho posudzovania. Ak vodič psa má záujem pokračovať v skúškach, rozhodcovia posúdia psa na všetkých zvyšných disciplínach, konečné ohodnotenie sa však nemení. Oprava disciplíny, z ktorej dostal pes vyraďujúce ocenenie, nie je prípustná. </a:t>
            </a:r>
          </a:p>
          <a:p>
            <a:pPr marL="0" indent="0">
              <a:buNone/>
            </a:pPr>
            <a:r>
              <a:rPr lang="sk-SK" dirty="0">
                <a:solidFill>
                  <a:srgbClr val="FF0000"/>
                </a:solidFill>
              </a:rPr>
              <a:t>Rozhodca nesmie na skúškach posudzovať psy v jeho majetku, ani psy v majetku príslušníkov svojej rodiny. </a:t>
            </a:r>
          </a:p>
        </p:txBody>
      </p:sp>
    </p:spTree>
    <p:extLst>
      <p:ext uri="{BB962C8B-B14F-4D97-AF65-F5344CB8AC3E}">
        <p14:creationId xmlns:p14="http://schemas.microsoft.com/office/powerpoint/2010/main" val="3660360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F3033-EE26-15BC-2549-ED94D0405A48}"/>
              </a:ext>
            </a:extLst>
          </p:cNvPr>
          <p:cNvSpPr>
            <a:spLocks noGrp="1"/>
          </p:cNvSpPr>
          <p:nvPr>
            <p:ph type="title"/>
          </p:nvPr>
        </p:nvSpPr>
        <p:spPr>
          <a:xfrm>
            <a:off x="677334" y="609600"/>
            <a:ext cx="8596668" cy="587604"/>
          </a:xfrm>
        </p:spPr>
        <p:txBody>
          <a:bodyPr>
            <a:normAutofit fontScale="90000"/>
          </a:bodyPr>
          <a:lstStyle/>
          <a:p>
            <a:r>
              <a:rPr lang="sk-SK" dirty="0"/>
              <a:t>12. Povinné záznamy</a:t>
            </a:r>
          </a:p>
        </p:txBody>
      </p:sp>
      <p:sp>
        <p:nvSpPr>
          <p:cNvPr id="3" name="Zástupný objekt pre obsah 2">
            <a:extLst>
              <a:ext uri="{FF2B5EF4-FFF2-40B4-BE49-F238E27FC236}">
                <a16:creationId xmlns:a16="http://schemas.microsoft.com/office/drawing/2014/main" id="{204DB8C7-2334-4B2B-A7C5-4F284D1C8369}"/>
              </a:ext>
            </a:extLst>
          </p:cNvPr>
          <p:cNvSpPr>
            <a:spLocks noGrp="1"/>
          </p:cNvSpPr>
          <p:nvPr>
            <p:ph idx="1"/>
          </p:nvPr>
        </p:nvSpPr>
        <p:spPr>
          <a:xfrm>
            <a:off x="677334" y="1197205"/>
            <a:ext cx="8596668" cy="4844158"/>
          </a:xfrm>
        </p:spPr>
        <p:txBody>
          <a:bodyPr>
            <a:normAutofit fontScale="92500" lnSpcReduction="10000"/>
          </a:bodyPr>
          <a:lstStyle/>
          <a:p>
            <a:pPr marL="0" indent="0">
              <a:buNone/>
            </a:pPr>
            <a:r>
              <a:rPr lang="sk-SK" dirty="0"/>
              <a:t>Rozhodcovia sú povinní </a:t>
            </a:r>
            <a:r>
              <a:rPr lang="sk-SK" dirty="0">
                <a:solidFill>
                  <a:srgbClr val="FF0000"/>
                </a:solidFill>
              </a:rPr>
              <a:t>viesť presný záznam o priebehu skúšok a hodnotení každého psa osobitne v rozhodcovskej tabuľke</a:t>
            </a:r>
            <a:r>
              <a:rPr lang="sk-SK" dirty="0"/>
              <a:t>. Záznamy v rozhodcovskej tabuľke musia byť jasné, stručné, jednoznačné a čitateľné. Okrem výkonu psa uvedú v rozhodcovskej tabuľke aj stručné zhodnotenie vodiča, aby bolo zrejmé, aký podiel na hodnotení psa mal vodič. </a:t>
            </a:r>
            <a:r>
              <a:rPr lang="sk-SK" dirty="0">
                <a:solidFill>
                  <a:srgbClr val="FF0000"/>
                </a:solidFill>
              </a:rPr>
              <a:t>Rozhodcovskú tabuľku musia podpísať rozhodcovia, ktorí psa posudzovali, a hlavný rozhodca. </a:t>
            </a:r>
          </a:p>
          <a:p>
            <a:pPr marL="0" indent="0">
              <a:buNone/>
            </a:pPr>
            <a:r>
              <a:rPr lang="sk-SK" dirty="0">
                <a:solidFill>
                  <a:srgbClr val="FF0000"/>
                </a:solidFill>
              </a:rPr>
              <a:t>Hlavný rozhodca je povinný skontrolovať, aby v preukaze o pôvode boli uvedené údaje: dátum, miesto konania a druh skúšok, výsledné ocenenie a počet bodov, známka z čuchu, jedna limitujúca známka, ktorá ovplyvnila zníženie ceny, ak bol pes hodnotený nižšou ako I. cenou. U plemien, kde sa to vyžaduje pre zaradenie do chovu, uvedie hlavný rozhodca aj známky zo sledovaných disciplín, napríklad z odvahy, hlasitosti na stope ap. Hlavný rozhodca záznam o výsledku skúšok potvrdí v preukaze o pôvode podpisom a pečiatkou svojho mena. </a:t>
            </a:r>
          </a:p>
          <a:p>
            <a:pPr marL="0" indent="0">
              <a:buNone/>
            </a:pPr>
            <a:r>
              <a:rPr lang="sk-SK" dirty="0"/>
              <a:t>Hlavný rozhodca na požiadanie vodiča psa uvedie záznam o výsledku skúšok do potvrdenia o zložení skúšok poľovnej upotrebiteľnosti (osobitná kartička, ktorú na tento účel vydáva kancelária SPK a pre vodičov psov zabezpečuje usporiadateľ skúšok). Potvrdenie slúži ako doklad o získaní kvalifikácie poľovnej upotrebiteľnosti psa pri výkone práva poľovníctva (napr. na spoločných poľovačkách na malú alebo diviačiu zver). </a:t>
            </a:r>
          </a:p>
        </p:txBody>
      </p:sp>
    </p:spTree>
    <p:extLst>
      <p:ext uri="{BB962C8B-B14F-4D97-AF65-F5344CB8AC3E}">
        <p14:creationId xmlns:p14="http://schemas.microsoft.com/office/powerpoint/2010/main" val="2472433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2FC4E-F86C-43B4-00B6-A21DAD0E7F41}"/>
              </a:ext>
            </a:extLst>
          </p:cNvPr>
          <p:cNvSpPr>
            <a:spLocks noGrp="1"/>
          </p:cNvSpPr>
          <p:nvPr>
            <p:ph type="title"/>
          </p:nvPr>
        </p:nvSpPr>
        <p:spPr/>
        <p:txBody>
          <a:bodyPr/>
          <a:lstStyle/>
          <a:p>
            <a:r>
              <a:rPr lang="sk-SK" dirty="0"/>
              <a:t>13. Trestanie psa</a:t>
            </a:r>
          </a:p>
        </p:txBody>
      </p:sp>
      <p:sp>
        <p:nvSpPr>
          <p:cNvPr id="3" name="Zástupný objekt pre obsah 2">
            <a:extLst>
              <a:ext uri="{FF2B5EF4-FFF2-40B4-BE49-F238E27FC236}">
                <a16:creationId xmlns:a16="http://schemas.microsoft.com/office/drawing/2014/main" id="{79D848E3-5779-F0DE-FCBA-89DE777CA95E}"/>
              </a:ext>
            </a:extLst>
          </p:cNvPr>
          <p:cNvSpPr>
            <a:spLocks noGrp="1"/>
          </p:cNvSpPr>
          <p:nvPr>
            <p:ph idx="1"/>
          </p:nvPr>
        </p:nvSpPr>
        <p:spPr/>
        <p:txBody>
          <a:bodyPr/>
          <a:lstStyle/>
          <a:p>
            <a:pPr marL="0" indent="0">
              <a:buNone/>
            </a:pPr>
            <a:r>
              <a:rPr lang="sk-SK" dirty="0"/>
              <a:t>Vodič má na skúškach viesť psa na hladkom pracovnom obojku a nesmie ho trestať ani počas ani mimo predvádzania na skúškach. Vodič nesmie počas predvádzania psa niesť, resp. držať v ruke predmet umožňujúci trestať psa alebo hroziť psovi trestom</a:t>
            </a:r>
            <a:r>
              <a:rPr lang="sk-SK" dirty="0">
                <a:solidFill>
                  <a:srgbClr val="FF0000"/>
                </a:solidFill>
              </a:rPr>
              <a:t>. Počas skúšok nesmie mať pes obojok s elektronickým zariadením alebo s atrapou elektronického zariadenia a ostnatý obojok.</a:t>
            </a:r>
            <a:r>
              <a:rPr lang="sk-SK" dirty="0"/>
              <a:t> Ak vodič počas skúšok so psom hrubo zaobchádza alebo ho trestá, môže ho rozhodca zo skúšok vylúčiť. Vodiči psov sa musia postarať, aby ich psy mimo skúšania voľne nepobiehali, a ani inak nerušili priebeh skúšok.</a:t>
            </a:r>
          </a:p>
        </p:txBody>
      </p:sp>
    </p:spTree>
    <p:extLst>
      <p:ext uri="{BB962C8B-B14F-4D97-AF65-F5344CB8AC3E}">
        <p14:creationId xmlns:p14="http://schemas.microsoft.com/office/powerpoint/2010/main" val="3042939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FFBB23-24A6-A611-BE97-5D797F86993D}"/>
              </a:ext>
            </a:extLst>
          </p:cNvPr>
          <p:cNvSpPr>
            <a:spLocks noGrp="1"/>
          </p:cNvSpPr>
          <p:nvPr>
            <p:ph type="title"/>
          </p:nvPr>
        </p:nvSpPr>
        <p:spPr>
          <a:xfrm>
            <a:off x="677334" y="609600"/>
            <a:ext cx="8596668" cy="691299"/>
          </a:xfrm>
        </p:spPr>
        <p:txBody>
          <a:bodyPr/>
          <a:lstStyle/>
          <a:p>
            <a:r>
              <a:rPr lang="sk-SK" dirty="0"/>
              <a:t>14. Neuznanie skúšok</a:t>
            </a:r>
          </a:p>
        </p:txBody>
      </p:sp>
      <p:sp>
        <p:nvSpPr>
          <p:cNvPr id="3" name="Zástupný objekt pre obsah 2">
            <a:extLst>
              <a:ext uri="{FF2B5EF4-FFF2-40B4-BE49-F238E27FC236}">
                <a16:creationId xmlns:a16="http://schemas.microsoft.com/office/drawing/2014/main" id="{5B72924B-EA2F-2522-696E-3EB24D74600F}"/>
              </a:ext>
            </a:extLst>
          </p:cNvPr>
          <p:cNvSpPr>
            <a:spLocks noGrp="1"/>
          </p:cNvSpPr>
          <p:nvPr>
            <p:ph idx="1"/>
          </p:nvPr>
        </p:nvSpPr>
        <p:spPr>
          <a:xfrm>
            <a:off x="677334" y="2094602"/>
            <a:ext cx="8596668" cy="3880773"/>
          </a:xfrm>
        </p:spPr>
        <p:txBody>
          <a:bodyPr/>
          <a:lstStyle/>
          <a:p>
            <a:pPr marL="0" indent="0">
              <a:buNone/>
            </a:pPr>
            <a:r>
              <a:rPr lang="sk-SK" dirty="0">
                <a:solidFill>
                  <a:srgbClr val="FF0000"/>
                </a:solidFill>
              </a:rPr>
              <a:t>Skúšky usporiadané bez súhlasu a vedomia delegujúcej organizácie, alebo pri ktorých boli hrubo porušené ustanovenia skúšobného poriadku, nebudú uznané a ich výsledky budú vyhlásené za neplatné. </a:t>
            </a:r>
            <a:r>
              <a:rPr lang="sk-SK" dirty="0"/>
              <a:t>Náhrada strát z takýchto skúšok ide na ťarchu usporiadateľa, resp. funkcionárov, ktorí to zavinili. Ak sa skúšky konajú v nedostatočne zazverenom revíri a výkony psov sa nedajú ohodnotiť, hlavný rozhodca je povinný požiadať usporiadateľa o poskytnutie iného revíru. Ak to nie je možné, alebo ani náhradný revír nie je vhodný na odskúšanie psov, je povinný skúšky ukončiť bez ohodnotenia psov. Škoda z toho vzniknutá ide na ťarchu usporiadateľa. </a:t>
            </a:r>
          </a:p>
        </p:txBody>
      </p:sp>
    </p:spTree>
    <p:extLst>
      <p:ext uri="{BB962C8B-B14F-4D97-AF65-F5344CB8AC3E}">
        <p14:creationId xmlns:p14="http://schemas.microsoft.com/office/powerpoint/2010/main" val="2591726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5FC266-950C-D5D1-093E-6CEA6442278B}"/>
              </a:ext>
            </a:extLst>
          </p:cNvPr>
          <p:cNvSpPr>
            <a:spLocks noGrp="1"/>
          </p:cNvSpPr>
          <p:nvPr>
            <p:ph type="title"/>
          </p:nvPr>
        </p:nvSpPr>
        <p:spPr>
          <a:xfrm>
            <a:off x="677334" y="609600"/>
            <a:ext cx="8596668" cy="691299"/>
          </a:xfrm>
        </p:spPr>
        <p:txBody>
          <a:bodyPr/>
          <a:lstStyle/>
          <a:p>
            <a:r>
              <a:rPr lang="sk-SK" dirty="0"/>
              <a:t>15. Známkovanie a výsledná klasifikácia </a:t>
            </a:r>
          </a:p>
        </p:txBody>
      </p:sp>
      <p:sp>
        <p:nvSpPr>
          <p:cNvPr id="3" name="Zástupný objekt pre obsah 2">
            <a:extLst>
              <a:ext uri="{FF2B5EF4-FFF2-40B4-BE49-F238E27FC236}">
                <a16:creationId xmlns:a16="http://schemas.microsoft.com/office/drawing/2014/main" id="{00FEC488-8B75-FDBA-DBB5-392D50BE42A1}"/>
              </a:ext>
            </a:extLst>
          </p:cNvPr>
          <p:cNvSpPr>
            <a:spLocks noGrp="1"/>
          </p:cNvSpPr>
          <p:nvPr>
            <p:ph idx="1"/>
          </p:nvPr>
        </p:nvSpPr>
        <p:spPr>
          <a:xfrm>
            <a:off x="677334" y="1564849"/>
            <a:ext cx="8596668" cy="4476513"/>
          </a:xfrm>
        </p:spPr>
        <p:txBody>
          <a:bodyPr>
            <a:normAutofit lnSpcReduction="10000"/>
          </a:bodyPr>
          <a:lstStyle/>
          <a:p>
            <a:pPr marL="0" indent="0">
              <a:buNone/>
            </a:pPr>
            <a:r>
              <a:rPr lang="sk-SK" dirty="0"/>
              <a:t>Známky za výkon z jednotlivých predmetov sú: 4 - výborne, 3 - veľmi dobre, 2 - dobre, 1 - dostatočne, 0 - nedostatočne. Pri disciplínach, ktoré sa hodnotia viacerými známkami, výslednú známku tvorí aritmetický priemer, pričom sa výsledok zaokrúhľuje na celú známku - do 0,50 nadol, od 0,51 nahor. </a:t>
            </a:r>
          </a:p>
          <a:p>
            <a:pPr marL="0" indent="0">
              <a:buNone/>
            </a:pPr>
            <a:r>
              <a:rPr lang="sk-SK" dirty="0">
                <a:solidFill>
                  <a:srgbClr val="FF0000"/>
                </a:solidFill>
              </a:rPr>
              <a:t>Dôležitosť a náročnosť tej-ktorej disciplíny je vyjadrená koeficientom, ktorým sa násobí udelená známka. Výsledné číslo je počet bodov, ktoré pes získal z danej disciplíny. Súčtom bodov zo všetkých disciplín dostaneme celkový prospech psa. V </a:t>
            </a:r>
            <a:r>
              <a:rPr lang="sk-SK" dirty="0" err="1">
                <a:solidFill>
                  <a:srgbClr val="FF0000"/>
                </a:solidFill>
              </a:rPr>
              <a:t>tabuľkáDch</a:t>
            </a:r>
            <a:r>
              <a:rPr lang="sk-SK" dirty="0">
                <a:solidFill>
                  <a:srgbClr val="FF0000"/>
                </a:solidFill>
              </a:rPr>
              <a:t> pre jednotlivé druhy skúšok je uvedený najnižší počet bodov pre získanie I., II. a III. ceny. Okrem toho musí pes získať pre tú-ktorú cenu aj limitné známky z jednotlivých disciplín (tiež uvedené v tabuľkách). </a:t>
            </a:r>
          </a:p>
          <a:p>
            <a:pPr marL="0" indent="0">
              <a:buNone/>
            </a:pPr>
            <a:r>
              <a:rPr lang="sk-SK" dirty="0"/>
              <a:t>Pri rovnakom počte bodov u viacerých jedincov má pri zostavovaní poradia prednosť: </a:t>
            </a:r>
          </a:p>
          <a:p>
            <a:r>
              <a:rPr lang="sk-SK" dirty="0"/>
              <a:t>chovný jedinec pred nechovným, </a:t>
            </a:r>
          </a:p>
          <a:p>
            <a:r>
              <a:rPr lang="sk-SK" dirty="0"/>
              <a:t>pri dvoch chovných alebo nechovných jedincoch mladší pred starším a </a:t>
            </a:r>
          </a:p>
          <a:p>
            <a:r>
              <a:rPr lang="sk-SK" dirty="0"/>
              <a:t>pri rovnakom veku skoršie abecedné písmená vlastného mena. </a:t>
            </a:r>
          </a:p>
        </p:txBody>
      </p:sp>
    </p:spTree>
    <p:extLst>
      <p:ext uri="{BB962C8B-B14F-4D97-AF65-F5344CB8AC3E}">
        <p14:creationId xmlns:p14="http://schemas.microsoft.com/office/powerpoint/2010/main" val="3585732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6F76B3-1BED-D1E2-705D-ED90F1A09975}"/>
              </a:ext>
            </a:extLst>
          </p:cNvPr>
          <p:cNvSpPr>
            <a:spLocks noGrp="1"/>
          </p:cNvSpPr>
          <p:nvPr>
            <p:ph type="title"/>
          </p:nvPr>
        </p:nvSpPr>
        <p:spPr>
          <a:xfrm>
            <a:off x="677334" y="609600"/>
            <a:ext cx="8596668" cy="408495"/>
          </a:xfrm>
        </p:spPr>
        <p:txBody>
          <a:bodyPr>
            <a:noAutofit/>
          </a:bodyPr>
          <a:lstStyle/>
          <a:p>
            <a:r>
              <a:rPr lang="sk-SK" sz="2800" b="1" dirty="0">
                <a:solidFill>
                  <a:srgbClr val="92D050"/>
                </a:solidFill>
              </a:rPr>
              <a:t>2. Druhy a zameranie skúšok</a:t>
            </a:r>
          </a:p>
        </p:txBody>
      </p:sp>
      <p:sp>
        <p:nvSpPr>
          <p:cNvPr id="3" name="Zástupný objekt pre obsah 2">
            <a:extLst>
              <a:ext uri="{FF2B5EF4-FFF2-40B4-BE49-F238E27FC236}">
                <a16:creationId xmlns:a16="http://schemas.microsoft.com/office/drawing/2014/main" id="{76C9BA3A-B14A-E0A1-9BA5-AEA76894542F}"/>
              </a:ext>
            </a:extLst>
          </p:cNvPr>
          <p:cNvSpPr>
            <a:spLocks noGrp="1"/>
          </p:cNvSpPr>
          <p:nvPr>
            <p:ph idx="1"/>
          </p:nvPr>
        </p:nvSpPr>
        <p:spPr>
          <a:xfrm>
            <a:off x="781028" y="1395167"/>
            <a:ext cx="8596668" cy="5023267"/>
          </a:xfrm>
        </p:spPr>
        <p:txBody>
          <a:bodyPr>
            <a:normAutofit fontScale="47500" lnSpcReduction="20000"/>
          </a:bodyPr>
          <a:lstStyle/>
          <a:p>
            <a:pPr marL="0" indent="0">
              <a:buNone/>
            </a:pPr>
            <a:r>
              <a:rPr lang="sk-SK" sz="2500" b="1" dirty="0"/>
              <a:t>Slovenská poľovnícka komora organizuje tieto druhy skúšok pre psy poľovných plemien:</a:t>
            </a:r>
          </a:p>
          <a:p>
            <a:pPr marL="0" indent="0">
              <a:buNone/>
            </a:pPr>
            <a:r>
              <a:rPr lang="sk-SK" dirty="0"/>
              <a:t>jesenné skúšky stavačov (JSS) </a:t>
            </a:r>
          </a:p>
          <a:p>
            <a:pPr marL="0" indent="0">
              <a:buNone/>
            </a:pPr>
            <a:r>
              <a:rPr lang="sk-SK" dirty="0"/>
              <a:t>jesenné skúšky malých plemien (JSMP) </a:t>
            </a:r>
          </a:p>
          <a:p>
            <a:pPr marL="0" indent="0">
              <a:buNone/>
            </a:pPr>
            <a:r>
              <a:rPr lang="sk-SK" dirty="0"/>
              <a:t>jesenné skúšky </a:t>
            </a:r>
            <a:r>
              <a:rPr lang="sk-SK" dirty="0" err="1"/>
              <a:t>retrívrov</a:t>
            </a:r>
            <a:r>
              <a:rPr lang="sk-SK" dirty="0"/>
              <a:t> (JSR) </a:t>
            </a:r>
          </a:p>
          <a:p>
            <a:pPr marL="0" indent="0">
              <a:buNone/>
            </a:pPr>
            <a:r>
              <a:rPr lang="sk-SK" dirty="0"/>
              <a:t>lesné skúšky stavačov (LSS) </a:t>
            </a:r>
          </a:p>
          <a:p>
            <a:pPr marL="0" indent="0">
              <a:buNone/>
            </a:pPr>
            <a:r>
              <a:rPr lang="sk-SK" dirty="0"/>
              <a:t>lesné skúšky malých plemien (LSMP) </a:t>
            </a:r>
          </a:p>
          <a:p>
            <a:pPr marL="0" indent="0">
              <a:buNone/>
            </a:pPr>
            <a:r>
              <a:rPr lang="sk-SK" dirty="0"/>
              <a:t>lesné skúšky </a:t>
            </a:r>
            <a:r>
              <a:rPr lang="sk-SK" dirty="0" err="1"/>
              <a:t>retrívrov</a:t>
            </a:r>
            <a:r>
              <a:rPr lang="sk-SK" dirty="0"/>
              <a:t> (LSR) </a:t>
            </a:r>
          </a:p>
          <a:p>
            <a:pPr marL="0" indent="0">
              <a:buNone/>
            </a:pPr>
            <a:r>
              <a:rPr lang="sk-SK" dirty="0"/>
              <a:t>farbiarske skúšky stavačov (FSS) </a:t>
            </a:r>
          </a:p>
          <a:p>
            <a:pPr marL="0" indent="0">
              <a:buNone/>
            </a:pPr>
            <a:r>
              <a:rPr lang="sk-SK" dirty="0"/>
              <a:t>farbiarske skúšky malých plemien (FSMP) </a:t>
            </a:r>
          </a:p>
          <a:p>
            <a:pPr marL="0" indent="0">
              <a:buNone/>
            </a:pPr>
            <a:r>
              <a:rPr lang="sk-SK" dirty="0"/>
              <a:t>farbiarske skúšky </a:t>
            </a:r>
            <a:r>
              <a:rPr lang="sk-SK" dirty="0" err="1"/>
              <a:t>retrívrov</a:t>
            </a:r>
            <a:r>
              <a:rPr lang="sk-SK" dirty="0"/>
              <a:t> (FSR) </a:t>
            </a:r>
          </a:p>
          <a:p>
            <a:pPr marL="0" indent="0">
              <a:buNone/>
            </a:pPr>
            <a:r>
              <a:rPr lang="sk-SK" dirty="0"/>
              <a:t>skúšky </a:t>
            </a:r>
            <a:r>
              <a:rPr lang="sk-SK" dirty="0" err="1"/>
              <a:t>retrívrov</a:t>
            </a:r>
            <a:r>
              <a:rPr lang="sk-SK" dirty="0"/>
              <a:t> z prinášania malej zveri (SRPMZ) </a:t>
            </a:r>
          </a:p>
          <a:p>
            <a:pPr marL="0" indent="0">
              <a:buNone/>
            </a:pPr>
            <a:r>
              <a:rPr lang="sk-SK" dirty="0"/>
              <a:t>špeciálne skúšky z vodnej práce (VP) </a:t>
            </a:r>
          </a:p>
          <a:p>
            <a:pPr marL="0" indent="0">
              <a:buNone/>
            </a:pPr>
            <a:r>
              <a:rPr lang="sk-SK" dirty="0"/>
              <a:t>všestranné skúšky stavačov (VSS) </a:t>
            </a:r>
          </a:p>
          <a:p>
            <a:pPr marL="0" indent="0">
              <a:buNone/>
            </a:pPr>
            <a:r>
              <a:rPr lang="sk-SK" dirty="0"/>
              <a:t>všestranné skúšky malých plemien (VSMP) </a:t>
            </a:r>
          </a:p>
          <a:p>
            <a:pPr marL="0" indent="0">
              <a:buNone/>
            </a:pPr>
            <a:r>
              <a:rPr lang="sk-SK" dirty="0"/>
              <a:t>všestranné skúšky </a:t>
            </a:r>
            <a:r>
              <a:rPr lang="sk-SK" dirty="0" err="1"/>
              <a:t>retrívrov</a:t>
            </a:r>
            <a:r>
              <a:rPr lang="sk-SK" dirty="0"/>
              <a:t> (VSR) </a:t>
            </a:r>
          </a:p>
          <a:p>
            <a:pPr marL="0" indent="0">
              <a:buNone/>
            </a:pPr>
            <a:r>
              <a:rPr lang="sk-SK" dirty="0"/>
              <a:t>skúšky v </a:t>
            </a:r>
            <a:r>
              <a:rPr lang="sk-SK" dirty="0" err="1"/>
              <a:t>brlohárení</a:t>
            </a:r>
            <a:r>
              <a:rPr lang="sk-SK" dirty="0"/>
              <a:t> (BL) </a:t>
            </a:r>
          </a:p>
          <a:p>
            <a:pPr marL="0" indent="0">
              <a:buNone/>
            </a:pPr>
            <a:r>
              <a:rPr lang="sk-SK" dirty="0"/>
              <a:t>farbiarske skúšky duričov (FD) </a:t>
            </a:r>
          </a:p>
          <a:p>
            <a:pPr marL="0" indent="0">
              <a:buNone/>
            </a:pPr>
            <a:r>
              <a:rPr lang="sk-SK" dirty="0"/>
              <a:t>skúšky duričov (SD) </a:t>
            </a:r>
          </a:p>
          <a:p>
            <a:pPr marL="0" indent="0">
              <a:buNone/>
            </a:pPr>
            <a:r>
              <a:rPr lang="sk-SK" sz="2500" b="1" dirty="0">
                <a:solidFill>
                  <a:srgbClr val="FF0000"/>
                </a:solidFill>
              </a:rPr>
              <a:t>predbežné skúšky farbiarov (PF) </a:t>
            </a:r>
          </a:p>
          <a:p>
            <a:pPr marL="0" indent="0">
              <a:buNone/>
            </a:pPr>
            <a:r>
              <a:rPr lang="sk-SK" sz="2500" b="1" dirty="0">
                <a:solidFill>
                  <a:srgbClr val="FF0000"/>
                </a:solidFill>
              </a:rPr>
              <a:t>individuálne hlavné skúšky farbiarov (IHF) </a:t>
            </a:r>
          </a:p>
        </p:txBody>
      </p:sp>
    </p:spTree>
    <p:extLst>
      <p:ext uri="{BB962C8B-B14F-4D97-AF65-F5344CB8AC3E}">
        <p14:creationId xmlns:p14="http://schemas.microsoft.com/office/powerpoint/2010/main" val="2676404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a:extLst>
              <a:ext uri="{FF2B5EF4-FFF2-40B4-BE49-F238E27FC236}">
                <a16:creationId xmlns:a16="http://schemas.microsoft.com/office/drawing/2014/main" id="{9C96D528-78A5-27DD-249B-0BBD0FF9C06E}"/>
              </a:ext>
            </a:extLst>
          </p:cNvPr>
          <p:cNvSpPr txBox="1"/>
          <p:nvPr/>
        </p:nvSpPr>
        <p:spPr>
          <a:xfrm>
            <a:off x="763570" y="1102936"/>
            <a:ext cx="8371002" cy="5262979"/>
          </a:xfrm>
          <a:prstGeom prst="rect">
            <a:avLst/>
          </a:prstGeom>
          <a:noFill/>
        </p:spPr>
        <p:txBody>
          <a:bodyPr wrap="square">
            <a:spAutoFit/>
          </a:bodyPr>
          <a:lstStyle/>
          <a:p>
            <a:r>
              <a:rPr lang="sk-SK" sz="2400" dirty="0"/>
              <a:t>Psy, ktoré preukázateľne načínajú zver alebo ju zahrabávajú (</a:t>
            </a:r>
            <a:r>
              <a:rPr lang="sk-SK" sz="2400" dirty="0" err="1"/>
              <a:t>hrobária</a:t>
            </a:r>
            <a:r>
              <a:rPr lang="sk-SK" sz="2400" dirty="0"/>
              <a:t>), sa zo skúšok vylučujú. Túto skutočnosť uvedie rozhodca v rozhodcovskej tabuľke a v prehľade výsledkov skúšok (nie v preukaze o pôvode psa).</a:t>
            </a:r>
          </a:p>
          <a:p>
            <a:r>
              <a:rPr lang="sk-SK" sz="2400" dirty="0"/>
              <a:t> </a:t>
            </a:r>
          </a:p>
          <a:p>
            <a:r>
              <a:rPr lang="sk-SK" sz="2400" b="1" dirty="0"/>
              <a:t>Dokladom získaného ocenenia pre vodiča sú</a:t>
            </a:r>
            <a:r>
              <a:rPr lang="sk-SK" sz="2400" dirty="0"/>
              <a:t>: </a:t>
            </a:r>
          </a:p>
          <a:p>
            <a:pPr marL="342900" indent="-342900">
              <a:buAutoNum type="alphaLcParenR"/>
            </a:pPr>
            <a:r>
              <a:rPr lang="sk-SK" sz="2400" dirty="0"/>
              <a:t>originál rozhodcovskej tabuľky, </a:t>
            </a:r>
          </a:p>
          <a:p>
            <a:pPr marL="342900" indent="-342900">
              <a:buAutoNum type="alphaLcParenR"/>
            </a:pPr>
            <a:r>
              <a:rPr lang="sk-SK" sz="2400" dirty="0"/>
              <a:t>diplom </a:t>
            </a:r>
          </a:p>
          <a:p>
            <a:pPr marL="342900" indent="-342900">
              <a:buAutoNum type="alphaLcParenR"/>
            </a:pPr>
            <a:r>
              <a:rPr lang="sk-SK" sz="2400" dirty="0"/>
              <a:t>záznam v preukaze o pôvode. </a:t>
            </a:r>
          </a:p>
          <a:p>
            <a:endParaRPr lang="sk-SK" sz="2400" dirty="0"/>
          </a:p>
          <a:p>
            <a:r>
              <a:rPr lang="sk-SK" sz="2400" dirty="0">
                <a:solidFill>
                  <a:srgbClr val="FF0000"/>
                </a:solidFill>
              </a:rPr>
              <a:t>Bez zreteľa na získané ocenenie si majiteľ psa nemusí dať výsledok skúšok zapísať do preukazu o pôvode psa. </a:t>
            </a:r>
            <a:r>
              <a:rPr lang="sk-SK" sz="2400" dirty="0"/>
              <a:t>V takom prípade mu rozhodca odovzdá rozhodcovskú tabuľku s uvedením hodnotenia psa, prípadne i diplom.</a:t>
            </a:r>
          </a:p>
        </p:txBody>
      </p:sp>
    </p:spTree>
    <p:extLst>
      <p:ext uri="{BB962C8B-B14F-4D97-AF65-F5344CB8AC3E}">
        <p14:creationId xmlns:p14="http://schemas.microsoft.com/office/powerpoint/2010/main" val="1931715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1F2F9D-049A-2959-24CE-97AEB6F7A47F}"/>
              </a:ext>
            </a:extLst>
          </p:cNvPr>
          <p:cNvSpPr>
            <a:spLocks noGrp="1"/>
          </p:cNvSpPr>
          <p:nvPr>
            <p:ph type="title"/>
          </p:nvPr>
        </p:nvSpPr>
        <p:spPr>
          <a:xfrm>
            <a:off x="677334" y="609600"/>
            <a:ext cx="8596668" cy="785567"/>
          </a:xfrm>
        </p:spPr>
        <p:txBody>
          <a:bodyPr/>
          <a:lstStyle/>
          <a:p>
            <a:r>
              <a:rPr lang="sk-SK" dirty="0"/>
              <a:t>16. Námietky </a:t>
            </a:r>
          </a:p>
        </p:txBody>
      </p:sp>
      <p:sp>
        <p:nvSpPr>
          <p:cNvPr id="3" name="Zástupný objekt pre obsah 2">
            <a:extLst>
              <a:ext uri="{FF2B5EF4-FFF2-40B4-BE49-F238E27FC236}">
                <a16:creationId xmlns:a16="http://schemas.microsoft.com/office/drawing/2014/main" id="{37517CD2-8CD7-D3D3-8A0C-F119EC302C26}"/>
              </a:ext>
            </a:extLst>
          </p:cNvPr>
          <p:cNvSpPr>
            <a:spLocks noGrp="1"/>
          </p:cNvSpPr>
          <p:nvPr>
            <p:ph idx="1"/>
          </p:nvPr>
        </p:nvSpPr>
        <p:spPr>
          <a:xfrm>
            <a:off x="677334" y="1244339"/>
            <a:ext cx="8596668" cy="4797024"/>
          </a:xfrm>
        </p:spPr>
        <p:txBody>
          <a:bodyPr/>
          <a:lstStyle/>
          <a:p>
            <a:pPr marL="0" indent="0">
              <a:buNone/>
            </a:pPr>
            <a:r>
              <a:rPr lang="sk-SK" dirty="0"/>
              <a:t>Vodič psa môže mať námietky proti ohodnoteniu psa iba vtedy, ak môže dokázať, že pri skúškach </a:t>
            </a:r>
            <a:r>
              <a:rPr lang="sk-SK" dirty="0">
                <a:solidFill>
                  <a:srgbClr val="FF0000"/>
                </a:solidFill>
              </a:rPr>
              <a:t>nebol dodržaný skúšobný poriadok</a:t>
            </a:r>
            <a:r>
              <a:rPr lang="sk-SK" dirty="0"/>
              <a:t>. Námietky musí podať ihneď po oznámení výsledku ocenenia z jednotlivých disciplín a rozhodca je povinný vyriešiť ich hneď. V sporných prípadoch rozhodne s konečnou platnosťou hlavný rozhodca ešte pred vyhlásením výsledkov skúšok. Dodatočné námietky ani neskoršie podané písomné oznámenia sa neberú do úvahy. </a:t>
            </a:r>
          </a:p>
          <a:p>
            <a:pPr marL="0" indent="0">
              <a:buNone/>
            </a:pPr>
            <a:endParaRPr lang="sk-SK" dirty="0"/>
          </a:p>
          <a:p>
            <a:pPr marL="0" indent="0">
              <a:buNone/>
            </a:pPr>
            <a:r>
              <a:rPr lang="sk-SK" sz="3600" dirty="0">
                <a:solidFill>
                  <a:schemeClr val="accent1"/>
                </a:solidFill>
              </a:rPr>
              <a:t>17. Previnenia vodičov psov </a:t>
            </a:r>
          </a:p>
          <a:p>
            <a:pPr marL="0" indent="0">
              <a:buNone/>
            </a:pPr>
            <a:r>
              <a:rPr lang="sk-SK" dirty="0"/>
              <a:t>Vodiči psov, ktorí sa dopustia priestupku proti tomuto skúšobnému poriadku, alebo sa snažia nejakým spôsobom znevážiť alebo pozmeniť výsledok skúšok, môžu byť disciplinárne stíhaní. </a:t>
            </a:r>
          </a:p>
          <a:p>
            <a:pPr marL="0" indent="0">
              <a:buNone/>
            </a:pPr>
            <a:r>
              <a:rPr lang="sk-SK" dirty="0"/>
              <a:t>Vodiči počas skúšok </a:t>
            </a:r>
            <a:r>
              <a:rPr lang="sk-SK" dirty="0">
                <a:solidFill>
                  <a:srgbClr val="FF0000"/>
                </a:solidFill>
              </a:rPr>
              <a:t>nesmú požívať alkoholické nápoje</a:t>
            </a:r>
            <a:r>
              <a:rPr lang="sk-SK" dirty="0"/>
              <a:t>. Pri neuposlúchnutí tohto zákazu má rozhodca právo vylúčiť ich zo skúšok, a takisto každého, kto by svojím správaním narúšal riadny priebeh skúšok. </a:t>
            </a:r>
          </a:p>
        </p:txBody>
      </p:sp>
    </p:spTree>
    <p:extLst>
      <p:ext uri="{BB962C8B-B14F-4D97-AF65-F5344CB8AC3E}">
        <p14:creationId xmlns:p14="http://schemas.microsoft.com/office/powerpoint/2010/main" val="860120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902F04-E187-455D-57F7-2C27E9C288B5}"/>
              </a:ext>
            </a:extLst>
          </p:cNvPr>
          <p:cNvSpPr>
            <a:spLocks noGrp="1"/>
          </p:cNvSpPr>
          <p:nvPr>
            <p:ph type="title"/>
          </p:nvPr>
        </p:nvSpPr>
        <p:spPr/>
        <p:txBody>
          <a:bodyPr/>
          <a:lstStyle/>
          <a:p>
            <a:r>
              <a:rPr lang="sk-SK" dirty="0"/>
              <a:t>18. Všeobecne </a:t>
            </a:r>
          </a:p>
        </p:txBody>
      </p:sp>
      <p:sp>
        <p:nvSpPr>
          <p:cNvPr id="3" name="Zástupný objekt pre obsah 2">
            <a:extLst>
              <a:ext uri="{FF2B5EF4-FFF2-40B4-BE49-F238E27FC236}">
                <a16:creationId xmlns:a16="http://schemas.microsoft.com/office/drawing/2014/main" id="{70C1BA79-1465-92BA-438F-C9AAAEF11082}"/>
              </a:ext>
            </a:extLst>
          </p:cNvPr>
          <p:cNvSpPr>
            <a:spLocks noGrp="1"/>
          </p:cNvSpPr>
          <p:nvPr>
            <p:ph idx="1"/>
          </p:nvPr>
        </p:nvSpPr>
        <p:spPr/>
        <p:txBody>
          <a:bodyPr/>
          <a:lstStyle/>
          <a:p>
            <a:pPr marL="0" indent="0">
              <a:buNone/>
            </a:pPr>
            <a:r>
              <a:rPr lang="sk-SK" dirty="0"/>
              <a:t>Vodič psa má prísť na skúšky športovo-poľovnícky oblečený, musí mať so sebou nevyhnutné doklady pre účasť na skúškach, vodiaci remeň, signalizačnú pomôcku na privolávanie psa ap. Vodič psa sa musí na skúškach postarať o kŕmenie a ustajnenie psa sám. Zodpovedá za škody spôsobené jeho psom. Pri strate alebo poranení psa nemôže žiadať náhradu od </a:t>
            </a:r>
            <a:r>
              <a:rPr lang="sk-SK" dirty="0" err="1"/>
              <a:t>usporiadajúcej</a:t>
            </a:r>
            <a:r>
              <a:rPr lang="sk-SK" dirty="0"/>
              <a:t> organizácie. Pes, ktorý sa vzdiali z dosahu svojho vodiča na dlhší čas, ako umožňuje skúšobný poriadok, na skúškach neobstál. Usporiadatelia a rozhodcovia musia dbať, aby sa skúšky nekonali v porastoch, ktoré boli krátko predtým ošetrené chemikáliami alebo hnojivom. Ak to zistia počas skúšok, musia psovi poskytnúť náhradnú prácu. </a:t>
            </a:r>
          </a:p>
          <a:p>
            <a:pPr marL="0" indent="0">
              <a:buNone/>
            </a:pPr>
            <a:r>
              <a:rPr lang="sk-SK" dirty="0"/>
              <a:t>Ďalšie pokyny sú uvedené pri jednotlivých druhoch skúšok. </a:t>
            </a:r>
          </a:p>
        </p:txBody>
      </p:sp>
    </p:spTree>
    <p:extLst>
      <p:ext uri="{BB962C8B-B14F-4D97-AF65-F5344CB8AC3E}">
        <p14:creationId xmlns:p14="http://schemas.microsoft.com/office/powerpoint/2010/main" val="3994223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EF5022-4FBB-3BC7-8C3F-44DB7E485402}"/>
              </a:ext>
            </a:extLst>
          </p:cNvPr>
          <p:cNvSpPr>
            <a:spLocks noGrp="1"/>
          </p:cNvSpPr>
          <p:nvPr>
            <p:ph type="title"/>
          </p:nvPr>
        </p:nvSpPr>
        <p:spPr>
          <a:xfrm>
            <a:off x="677334" y="609600"/>
            <a:ext cx="8596668" cy="436775"/>
          </a:xfrm>
        </p:spPr>
        <p:txBody>
          <a:bodyPr>
            <a:normAutofit fontScale="90000"/>
          </a:bodyPr>
          <a:lstStyle/>
          <a:p>
            <a:r>
              <a:rPr lang="sk-SK" sz="2200" b="1" dirty="0"/>
              <a:t>POČTY PSOV A ROZHODCOV NA SKÚŠKACH POĽOVNÝCH PSOV</a:t>
            </a:r>
            <a:br>
              <a:rPr lang="sk-SK" dirty="0"/>
            </a:br>
            <a:endParaRPr lang="sk-SK" dirty="0"/>
          </a:p>
        </p:txBody>
      </p:sp>
      <p:pic>
        <p:nvPicPr>
          <p:cNvPr id="5" name="Zástupný objekt pre obsah 4">
            <a:extLst>
              <a:ext uri="{FF2B5EF4-FFF2-40B4-BE49-F238E27FC236}">
                <a16:creationId xmlns:a16="http://schemas.microsoft.com/office/drawing/2014/main" id="{6FD74633-1C26-8A94-F29D-F65BA52B3DD9}"/>
              </a:ext>
            </a:extLst>
          </p:cNvPr>
          <p:cNvPicPr>
            <a:picLocks noGrp="1" noChangeAspect="1"/>
          </p:cNvPicPr>
          <p:nvPr>
            <p:ph idx="1"/>
          </p:nvPr>
        </p:nvPicPr>
        <p:blipFill>
          <a:blip r:embed="rId2"/>
          <a:stretch>
            <a:fillRect/>
          </a:stretch>
        </p:blipFill>
        <p:spPr>
          <a:xfrm>
            <a:off x="1423446" y="1046375"/>
            <a:ext cx="7850555" cy="5811626"/>
          </a:xfrm>
          <a:prstGeom prst="rect">
            <a:avLst/>
          </a:prstGeom>
        </p:spPr>
      </p:pic>
    </p:spTree>
    <p:extLst>
      <p:ext uri="{BB962C8B-B14F-4D97-AF65-F5344CB8AC3E}">
        <p14:creationId xmlns:p14="http://schemas.microsoft.com/office/powerpoint/2010/main" val="2945190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F08E74-052E-9E2F-2A7C-620F8C0D6A0E}"/>
              </a:ext>
            </a:extLst>
          </p:cNvPr>
          <p:cNvSpPr>
            <a:spLocks noGrp="1"/>
          </p:cNvSpPr>
          <p:nvPr>
            <p:ph type="ctrTitle"/>
          </p:nvPr>
        </p:nvSpPr>
        <p:spPr>
          <a:xfrm>
            <a:off x="1395857" y="98853"/>
            <a:ext cx="7766936" cy="936933"/>
          </a:xfrm>
        </p:spPr>
        <p:txBody>
          <a:bodyPr/>
          <a:lstStyle/>
          <a:p>
            <a:pPr algn="ctr"/>
            <a:r>
              <a:rPr lang="sk-SK" sz="3200" dirty="0"/>
              <a:t>Skúšobný poriadok pre skúšky farbiarov</a:t>
            </a:r>
            <a:br>
              <a:rPr lang="sk-SK" sz="3200" dirty="0"/>
            </a:br>
            <a:endParaRPr lang="sk-SK" sz="3200" dirty="0"/>
          </a:p>
        </p:txBody>
      </p:sp>
      <p:sp>
        <p:nvSpPr>
          <p:cNvPr id="3" name="Podnadpis 2">
            <a:extLst>
              <a:ext uri="{FF2B5EF4-FFF2-40B4-BE49-F238E27FC236}">
                <a16:creationId xmlns:a16="http://schemas.microsoft.com/office/drawing/2014/main" id="{26F2BD08-65DB-8D69-D36B-2C81879A0B7D}"/>
              </a:ext>
            </a:extLst>
          </p:cNvPr>
          <p:cNvSpPr>
            <a:spLocks noGrp="1"/>
          </p:cNvSpPr>
          <p:nvPr>
            <p:ph type="subTitle" idx="1"/>
          </p:nvPr>
        </p:nvSpPr>
        <p:spPr>
          <a:xfrm>
            <a:off x="1507067" y="1396315"/>
            <a:ext cx="7766936" cy="3751418"/>
          </a:xfrm>
        </p:spPr>
        <p:txBody>
          <a:bodyPr/>
          <a:lstStyle/>
          <a:p>
            <a:pPr marL="342900" indent="-342900" algn="l">
              <a:buAutoNum type="arabicPeriod"/>
            </a:pPr>
            <a:r>
              <a:rPr lang="sk-SK" dirty="0"/>
              <a:t>Druhy skúšok</a:t>
            </a:r>
          </a:p>
          <a:p>
            <a:pPr algn="l"/>
            <a:endParaRPr lang="sk-SK" dirty="0"/>
          </a:p>
          <a:p>
            <a:pPr algn="l"/>
            <a:r>
              <a:rPr lang="sk-SK" dirty="0"/>
              <a:t>Farbiare sú plemená so špeciálnym zameraním na dohľadávanie raticovej zveri. Môžu absolvovať tieto druhy skúšok:	</a:t>
            </a:r>
          </a:p>
          <a:p>
            <a:pPr algn="l"/>
            <a:endParaRPr lang="sk-SK" dirty="0"/>
          </a:p>
          <a:p>
            <a:pPr algn="l"/>
            <a:r>
              <a:rPr lang="sk-SK" dirty="0"/>
              <a:t>	</a:t>
            </a:r>
            <a:r>
              <a:rPr lang="sk-SK" b="1" dirty="0"/>
              <a:t>PF – Predbežné skúšky farbiarov</a:t>
            </a:r>
          </a:p>
          <a:p>
            <a:pPr algn="l"/>
            <a:r>
              <a:rPr lang="sk-SK" b="1" dirty="0"/>
              <a:t>	IHF – Individuálne skúšky farbiarov</a:t>
            </a:r>
          </a:p>
        </p:txBody>
      </p:sp>
      <p:pic>
        <p:nvPicPr>
          <p:cNvPr id="5" name="Obrázok 4">
            <a:extLst>
              <a:ext uri="{FF2B5EF4-FFF2-40B4-BE49-F238E27FC236}">
                <a16:creationId xmlns:a16="http://schemas.microsoft.com/office/drawing/2014/main" id="{236B87A0-824D-59D8-386B-015E4F58AE75}"/>
              </a:ext>
            </a:extLst>
          </p:cNvPr>
          <p:cNvPicPr>
            <a:picLocks noChangeAspect="1"/>
          </p:cNvPicPr>
          <p:nvPr/>
        </p:nvPicPr>
        <p:blipFill>
          <a:blip r:embed="rId2"/>
          <a:stretch>
            <a:fillRect/>
          </a:stretch>
        </p:blipFill>
        <p:spPr>
          <a:xfrm>
            <a:off x="-260350" y="80977"/>
            <a:ext cx="1310674" cy="1315338"/>
          </a:xfrm>
          <a:prstGeom prst="rect">
            <a:avLst/>
          </a:prstGeom>
        </p:spPr>
      </p:pic>
    </p:spTree>
    <p:extLst>
      <p:ext uri="{BB962C8B-B14F-4D97-AF65-F5344CB8AC3E}">
        <p14:creationId xmlns:p14="http://schemas.microsoft.com/office/powerpoint/2010/main" val="1389886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45917-ACC8-4BEA-5560-4A3D8BA85ABB}"/>
              </a:ext>
            </a:extLst>
          </p:cNvPr>
          <p:cNvSpPr>
            <a:spLocks noGrp="1"/>
          </p:cNvSpPr>
          <p:nvPr>
            <p:ph type="title"/>
          </p:nvPr>
        </p:nvSpPr>
        <p:spPr>
          <a:xfrm>
            <a:off x="677334" y="609599"/>
            <a:ext cx="10752666" cy="6656173"/>
          </a:xfrm>
        </p:spPr>
        <p:txBody>
          <a:bodyPr>
            <a:normAutofit/>
          </a:bodyPr>
          <a:lstStyle/>
          <a:p>
            <a:r>
              <a:rPr lang="sk-SK" sz="1800" b="1" dirty="0"/>
              <a:t> </a:t>
            </a:r>
            <a:r>
              <a:rPr lang="sk-SK" b="1" dirty="0"/>
              <a:t>1.1. Predbežné skúšky farbiarov – PF</a:t>
            </a:r>
            <a:br>
              <a:rPr lang="sk-SK" b="1" dirty="0"/>
            </a:br>
            <a:r>
              <a:rPr lang="sk-SK" dirty="0">
                <a:solidFill>
                  <a:schemeClr val="tx1"/>
                </a:solidFill>
              </a:rPr>
              <a:t>sú skúškami, pri ktorých sa overujú vrodené vlohy farbiarov a schopnosť dohľadať postrieľanú alebo uhynutú raticovú zver. Na predbežných skúškach sa môžu zúčastniť psy i suky všetkých plemien farbiarov, slovenské kopovy, jazvečíkovité duriče, štajerské duriče a tatranské duriče ktoré dosiahnu v deň skúšok aspoň 12 mesiacov veku. Absolvovanie PF kvalifikuje psa ako poľovne upotrebiteľného na dohľadávanie jelenej, danielej a muflonej zveri.</a:t>
            </a:r>
            <a:br>
              <a:rPr lang="sk-SK" dirty="0">
                <a:solidFill>
                  <a:schemeClr val="tx1"/>
                </a:solidFill>
              </a:rPr>
            </a:br>
            <a:endParaRPr lang="sk-SK" sz="1800" dirty="0">
              <a:solidFill>
                <a:schemeClr val="tx1"/>
              </a:solidFill>
            </a:endParaRPr>
          </a:p>
        </p:txBody>
      </p:sp>
      <p:pic>
        <p:nvPicPr>
          <p:cNvPr id="5" name="Zástupný objekt pre obsah 4">
            <a:extLst>
              <a:ext uri="{FF2B5EF4-FFF2-40B4-BE49-F238E27FC236}">
                <a16:creationId xmlns:a16="http://schemas.microsoft.com/office/drawing/2014/main" id="{87400F3A-D15A-5216-D707-1FD74643D3BB}"/>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117791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2B439-C9C5-4546-5FBF-00D27495A7B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2084ABB-51D8-D8D9-B354-9D196AD2E4DD}"/>
              </a:ext>
            </a:extLst>
          </p:cNvPr>
          <p:cNvSpPr>
            <a:spLocks noGrp="1"/>
          </p:cNvSpPr>
          <p:nvPr>
            <p:ph type="title"/>
          </p:nvPr>
        </p:nvSpPr>
        <p:spPr>
          <a:xfrm>
            <a:off x="552074" y="377010"/>
            <a:ext cx="10752666" cy="6656173"/>
          </a:xfrm>
        </p:spPr>
        <p:txBody>
          <a:bodyPr>
            <a:normAutofit fontScale="90000"/>
          </a:bodyPr>
          <a:lstStyle/>
          <a:p>
            <a:r>
              <a:rPr lang="sk-SK" b="1" dirty="0"/>
              <a:t>1.1. 1.2. Individuálne hlavné skúšky farbiarov - IHF</a:t>
            </a:r>
            <a:br>
              <a:rPr lang="sk-SK" b="1" dirty="0"/>
            </a:br>
            <a:r>
              <a:rPr lang="sk-SK" sz="1800" dirty="0">
                <a:solidFill>
                  <a:schemeClr val="tx1"/>
                </a:solidFill>
              </a:rPr>
              <a:t>sú najvyšším typom skúšok pre plemená farbiarov. Podmienkou pre možnosť absolvovať IHF je absolvovanie predbežných skúšok farbiarov aspoň v II. cene. Absolvovaním IHF získava farbiar kvalifikáciu na dohľadávanie všetkých druhov raticovej zveri. Individuálne hlavné skúšky farbiarov však možno robiť len na náhodne postrieľanej jelenej, danielej a muflonej zveri, na dohľadanie ktorej treba použiť psa.</a:t>
            </a:r>
            <a:br>
              <a:rPr lang="sk-SK" sz="1800" dirty="0">
                <a:solidFill>
                  <a:schemeClr val="tx1"/>
                </a:solidFill>
              </a:rPr>
            </a:br>
            <a:r>
              <a:rPr lang="sk-SK" sz="1800" dirty="0">
                <a:solidFill>
                  <a:srgbClr val="FF0000"/>
                </a:solidFill>
              </a:rPr>
              <a:t>Prihlášku na IHF pošle vodič príslušnej obvodnej poľovníckej komore (OPK). OPK potvrdí príjem prihlášky, vráti ju vodičovi späť  ako doklad pre rozhodcu spolu so zoznamom rozhodcov pre posudzovanie skúšok farbiarov, troma rozhodcovskými tabuľkami a </a:t>
            </a:r>
            <a:r>
              <a:rPr lang="sk-SK" sz="1800" dirty="0" err="1">
                <a:solidFill>
                  <a:srgbClr val="FF0000"/>
                </a:solidFill>
              </a:rPr>
              <a:t>postrelovým</a:t>
            </a:r>
            <a:r>
              <a:rPr lang="sk-SK" sz="1800" dirty="0">
                <a:solidFill>
                  <a:srgbClr val="FF0000"/>
                </a:solidFill>
              </a:rPr>
              <a:t> listom. </a:t>
            </a:r>
            <a:r>
              <a:rPr lang="sk-SK" sz="1800" dirty="0">
                <a:solidFill>
                  <a:schemeClr val="tx1"/>
                </a:solidFill>
              </a:rPr>
              <a:t>V prípade, že sa vyskytne príležitosť uskutočniť IHF, majiteľ psa si urýchlene zabezpečí účasť jedného rozhodcu zo zoznamu. Príslušnej OPK oznámi možnosť konania IHF s uvedením druhu postrieľanej zveri, času, miesta postrieľania a možnosti dopravy. Súčasne zabezpečí prítomnosť zástupcu OPK na skúškach alebo užívateľa poľovného revíru, v ktorom sa IHF uskutočnia. Zabezpečí tiež prítomnosť strelca, ktorý zver postrieľal, prípadne vyplnený </a:t>
            </a:r>
            <a:r>
              <a:rPr lang="sk-SK" sz="1800" dirty="0" err="1">
                <a:solidFill>
                  <a:schemeClr val="tx1"/>
                </a:solidFill>
              </a:rPr>
              <a:t>postrelový</a:t>
            </a:r>
            <a:r>
              <a:rPr lang="sk-SK" sz="1800" dirty="0">
                <a:solidFill>
                  <a:schemeClr val="tx1"/>
                </a:solidFill>
              </a:rPr>
              <a:t> list, ktorý odovzdá s ostatnými dokladmi rozhodcovi. </a:t>
            </a:r>
            <a:br>
              <a:rPr lang="sk-SK" sz="1800" dirty="0">
                <a:solidFill>
                  <a:schemeClr val="tx1"/>
                </a:solidFill>
              </a:rPr>
            </a:br>
            <a:r>
              <a:rPr lang="sk-SK" sz="1800" dirty="0">
                <a:solidFill>
                  <a:schemeClr val="tx1"/>
                </a:solidFill>
              </a:rPr>
              <a:t>V záujme rýchleho presunu na miesto dohľadávky je možné použiť aj súkromné motorové vozidlo. Majiteľ psa neplatí poplatok za skúšky. Odmenu rozhodcovi a cestovné výdavky v zmysle platných predpisov rozhodcovi a zástupcovi OPK alebo užívateľa poľovného revíru uhradí majiteľ psa hneď po ukončení skúšky.</a:t>
            </a:r>
            <a:br>
              <a:rPr lang="sk-SK" sz="1800" dirty="0">
                <a:solidFill>
                  <a:schemeClr val="tx1"/>
                </a:solidFill>
              </a:rPr>
            </a:br>
            <a:r>
              <a:rPr lang="sk-SK" sz="1800" dirty="0">
                <a:solidFill>
                  <a:srgbClr val="FF0000"/>
                </a:solidFill>
              </a:rPr>
              <a:t>Rozhodca na IHF zastáva súčasne funkciu hlavného rozhodcu so všetkými povinnosťami z toho vyplývajúcimi. Zástupca OPK alebo užívateľa revíru plní funkciu usporiadateľa</a:t>
            </a:r>
            <a:r>
              <a:rPr lang="sk-SK" sz="1800" dirty="0">
                <a:solidFill>
                  <a:schemeClr val="tx1"/>
                </a:solidFill>
              </a:rPr>
              <a:t>, dbá o plynulosť priebehu skúšok a svojím podpisom v prihláškach i v rozhodcovských tabuľkách potvrdí regulárnosť skúšok. </a:t>
            </a:r>
            <a:br>
              <a:rPr lang="sk-SK" sz="1800" dirty="0">
                <a:solidFill>
                  <a:schemeClr val="tx1"/>
                </a:solidFill>
              </a:rPr>
            </a:br>
            <a:r>
              <a:rPr lang="sk-SK" sz="1800" dirty="0">
                <a:solidFill>
                  <a:srgbClr val="FF0000"/>
                </a:solidFill>
              </a:rPr>
              <a:t>Rozhodca uvedie výsledok skúšok v prihláškach a v trojmo vyplnených rozhodcovských tabuľkách pre IHF. Z IHF sa nevyhotovuje prehľad výsledkov skúšok. OPK pošle rozhodca 1 prihlášku s uvedením ocenenia na IHF, majiteľovi psa odovzdá 1 rozhodcovskú tabuľku, Kancelárii SPK pošle 1 prihlášku, 2 rozhodcovské tabuľky a </a:t>
            </a:r>
            <a:r>
              <a:rPr lang="sk-SK" sz="1800" dirty="0" err="1">
                <a:solidFill>
                  <a:srgbClr val="FF0000"/>
                </a:solidFill>
              </a:rPr>
              <a:t>postrelový</a:t>
            </a:r>
            <a:r>
              <a:rPr lang="sk-SK" sz="1800" dirty="0">
                <a:solidFill>
                  <a:srgbClr val="FF0000"/>
                </a:solidFill>
              </a:rPr>
              <a:t> list.</a:t>
            </a:r>
            <a:br>
              <a:rPr lang="sk-SK" sz="1800" dirty="0">
                <a:solidFill>
                  <a:schemeClr val="tx1"/>
                </a:solidFill>
              </a:rPr>
            </a:br>
            <a:r>
              <a:rPr lang="sk-SK" sz="1800" dirty="0">
                <a:solidFill>
                  <a:schemeClr val="tx1"/>
                </a:solidFill>
              </a:rPr>
              <a:t>Okrem uvedených skúšok môžu sa farbiare zúčastňovať aj na farbiarskych a lesných skúškach malých plemien, po absolvovaní ktorých získavajú kvalifikáciu na dohľadávanie srnčej zveri a na farbiarskych skúškach duričov, ktoré ich kvalifikujú ako poľovne upotrebiteľné na dohľadávanie diviačej zveri. Na všetkých týchto skúškach sa môžu farbiare zúčastniť až po absolvovaní PF.</a:t>
            </a:r>
            <a:br>
              <a:rPr lang="sk-SK" sz="1800" dirty="0">
                <a:solidFill>
                  <a:schemeClr val="tx1"/>
                </a:solidFill>
              </a:rPr>
            </a:br>
            <a:r>
              <a:rPr lang="sk-SK" sz="1800" b="1" dirty="0"/>
              <a:t> </a:t>
            </a:r>
            <a:br>
              <a:rPr lang="sk-SK" sz="1800" b="1" dirty="0"/>
            </a:br>
            <a:br>
              <a:rPr lang="sk-SK" sz="1800" dirty="0">
                <a:solidFill>
                  <a:schemeClr val="tx1"/>
                </a:solidFill>
              </a:rPr>
            </a:br>
            <a:endParaRPr lang="sk-SK" sz="1800" dirty="0">
              <a:solidFill>
                <a:schemeClr val="tx1"/>
              </a:solidFill>
            </a:endParaRPr>
          </a:p>
        </p:txBody>
      </p:sp>
      <p:pic>
        <p:nvPicPr>
          <p:cNvPr id="5" name="Zástupný objekt pre obsah 4">
            <a:extLst>
              <a:ext uri="{FF2B5EF4-FFF2-40B4-BE49-F238E27FC236}">
                <a16:creationId xmlns:a16="http://schemas.microsoft.com/office/drawing/2014/main" id="{8BB26853-27A8-4DD7-4161-9A047AA7B0B4}"/>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521738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09B4A-0B47-8478-D080-E24D699CCA9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44DD9B1-17F3-9382-9E4C-8A18E30836CD}"/>
              </a:ext>
            </a:extLst>
          </p:cNvPr>
          <p:cNvSpPr>
            <a:spLocks noGrp="1"/>
          </p:cNvSpPr>
          <p:nvPr>
            <p:ph type="title"/>
          </p:nvPr>
        </p:nvSpPr>
        <p:spPr>
          <a:xfrm>
            <a:off x="677334" y="609599"/>
            <a:ext cx="10752666" cy="6656173"/>
          </a:xfrm>
        </p:spPr>
        <p:txBody>
          <a:bodyPr>
            <a:normAutofit/>
          </a:bodyPr>
          <a:lstStyle/>
          <a:p>
            <a:r>
              <a:rPr lang="sk-SK" b="1" cap="all" dirty="0"/>
              <a:t>2. Predmety skúšok</a:t>
            </a:r>
            <a:br>
              <a:rPr lang="sk-SK" dirty="0"/>
            </a:br>
            <a:r>
              <a:rPr lang="sk-SK" sz="2000" b="1" dirty="0">
                <a:solidFill>
                  <a:schemeClr val="tx1"/>
                </a:solidFill>
              </a:rPr>
              <a:t>2.1. Vodenie psa</a:t>
            </a:r>
            <a:br>
              <a:rPr lang="sk-SK" sz="2000" b="1" dirty="0">
                <a:solidFill>
                  <a:schemeClr val="tx1"/>
                </a:solidFill>
              </a:rPr>
            </a:br>
            <a:r>
              <a:rPr lang="sk-SK" sz="2000" dirty="0">
                <a:solidFill>
                  <a:schemeClr val="tx1"/>
                </a:solidFill>
              </a:rPr>
              <a:t>Rozhodca je povinný vopred sa opýtať vodiča, či chce psa viesť na remeni alebo voľne pri nohe.</a:t>
            </a:r>
            <a:br>
              <a:rPr lang="sk-SK" sz="2000" dirty="0">
                <a:solidFill>
                  <a:schemeClr val="tx1"/>
                </a:solidFill>
              </a:rPr>
            </a:br>
            <a:r>
              <a:rPr lang="sk-SK" sz="2000" dirty="0">
                <a:solidFill>
                  <a:schemeClr val="tx1"/>
                </a:solidFill>
              </a:rPr>
              <a:t> </a:t>
            </a:r>
            <a:br>
              <a:rPr lang="sk-SK" sz="2000" dirty="0">
                <a:solidFill>
                  <a:schemeClr val="tx1"/>
                </a:solidFill>
              </a:rPr>
            </a:br>
            <a:r>
              <a:rPr lang="sk-SK" sz="2000" b="1" dirty="0">
                <a:solidFill>
                  <a:schemeClr val="tx1"/>
                </a:solidFill>
              </a:rPr>
              <a:t>a) Vodenie psa na remeni</a:t>
            </a:r>
            <a:br>
              <a:rPr lang="sk-SK" sz="2000" dirty="0">
                <a:solidFill>
                  <a:schemeClr val="tx1"/>
                </a:solidFill>
              </a:rPr>
            </a:br>
            <a:r>
              <a:rPr lang="sk-SK" sz="2000" dirty="0">
                <a:solidFill>
                  <a:schemeClr val="tx1"/>
                </a:solidFill>
              </a:rPr>
              <a:t>Pes sa musí nechať na rozkaz pripútať na remeň a má ísť po ľavej strane vodiča bez toho, aby ho ťahal za remeň alebo zaostával. Skúša sa podľa možnosti v žrďovine. V hustejších porastoch a na úzkych chodníkoch môže ísť pes za vodičom v jeho stopách.</a:t>
            </a:r>
            <a:br>
              <a:rPr lang="sk-SK" sz="2000" dirty="0">
                <a:solidFill>
                  <a:schemeClr val="tx1"/>
                </a:solidFill>
              </a:rPr>
            </a:br>
            <a:r>
              <a:rPr lang="sk-SK" sz="2000" dirty="0">
                <a:solidFill>
                  <a:schemeClr val="tx1"/>
                </a:solidFill>
              </a:rPr>
              <a:t> </a:t>
            </a:r>
            <a:br>
              <a:rPr lang="sk-SK" sz="2000" dirty="0">
                <a:solidFill>
                  <a:schemeClr val="tx1"/>
                </a:solidFill>
              </a:rPr>
            </a:br>
            <a:r>
              <a:rPr lang="sk-SK" sz="2000" b="1" dirty="0">
                <a:solidFill>
                  <a:schemeClr val="tx1"/>
                </a:solidFill>
              </a:rPr>
              <a:t>b) Vodenie psa voľne pri nohe</a:t>
            </a:r>
            <a:br>
              <a:rPr lang="sk-SK" sz="2000" dirty="0">
                <a:solidFill>
                  <a:schemeClr val="tx1"/>
                </a:solidFill>
              </a:rPr>
            </a:br>
            <a:r>
              <a:rPr lang="sk-SK" sz="2000" dirty="0">
                <a:solidFill>
                  <a:schemeClr val="tx1"/>
                </a:solidFill>
              </a:rPr>
              <a:t>Pes musí ísť bez remeňa s obojkom na krku voľne po ľavej strane vodiča, na úzkych chodníkoch môže ísť tiež za ním. Pes nesmie predbiehať ani pobehovať okolo vodiča. Ak sa vodič zastaví, pes musí tiež zostať stáť.</a:t>
            </a:r>
            <a:br>
              <a:rPr lang="sk-SK" sz="2000" dirty="0">
                <a:solidFill>
                  <a:schemeClr val="tx1"/>
                </a:solidFill>
              </a:rPr>
            </a:br>
            <a:r>
              <a:rPr lang="sk-SK" sz="2000" dirty="0">
                <a:solidFill>
                  <a:schemeClr val="tx1"/>
                </a:solidFill>
              </a:rPr>
              <a:t>Známkou 4 možno hodnotiť len psa, ktorý je po celý čas skúšania ovládateľný, správne sa orientuje pri chôdzi vedľa vodiča alebo za ním. Ak sa zastaví pes preto, aby si overil stopu, nepovažuje sa to za chybu.</a:t>
            </a:r>
            <a:br>
              <a:rPr lang="sk-SK" sz="2000" dirty="0">
                <a:solidFill>
                  <a:schemeClr val="tx1"/>
                </a:solidFill>
              </a:rPr>
            </a:br>
            <a:endParaRPr lang="sk-SK" sz="2000" dirty="0">
              <a:solidFill>
                <a:schemeClr val="tx1"/>
              </a:solidFill>
            </a:endParaRPr>
          </a:p>
        </p:txBody>
      </p:sp>
      <p:pic>
        <p:nvPicPr>
          <p:cNvPr id="5" name="Zástupný objekt pre obsah 4">
            <a:extLst>
              <a:ext uri="{FF2B5EF4-FFF2-40B4-BE49-F238E27FC236}">
                <a16:creationId xmlns:a16="http://schemas.microsoft.com/office/drawing/2014/main" id="{D01A24B0-907F-50C4-8B69-711A3625D540}"/>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807554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1E989-3B53-ACC3-8D8A-CBDDCD8A4BD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D0481FA-D2F5-4D0E-1B89-AEF6EAA84FA2}"/>
              </a:ext>
            </a:extLst>
          </p:cNvPr>
          <p:cNvSpPr>
            <a:spLocks noGrp="1"/>
          </p:cNvSpPr>
          <p:nvPr>
            <p:ph type="title"/>
          </p:nvPr>
        </p:nvSpPr>
        <p:spPr>
          <a:xfrm>
            <a:off x="614704" y="300802"/>
            <a:ext cx="10752666" cy="6680548"/>
          </a:xfrm>
        </p:spPr>
        <p:txBody>
          <a:bodyPr>
            <a:normAutofit fontScale="90000"/>
          </a:bodyPr>
          <a:lstStyle/>
          <a:p>
            <a:r>
              <a:rPr lang="sk-SK" b="1" dirty="0"/>
              <a:t>2.2. Odloženie psa</a:t>
            </a:r>
            <a:br>
              <a:rPr lang="sk-SK" b="1" dirty="0"/>
            </a:br>
            <a:r>
              <a:rPr lang="sk-SK" sz="2200" dirty="0">
                <a:solidFill>
                  <a:schemeClr val="tx1"/>
                </a:solidFill>
              </a:rPr>
              <a:t>Rozhodca sa musí vopred opýtať vodiča, či chce psa odložiť upútaného na remeni alebo voľne. Skúška trvá najmenej 20 minút. </a:t>
            </a:r>
            <a:br>
              <a:rPr lang="sk-SK" sz="2200" dirty="0">
                <a:solidFill>
                  <a:schemeClr val="tx1"/>
                </a:solidFill>
              </a:rPr>
            </a:br>
            <a:r>
              <a:rPr lang="sk-SK" sz="2200" dirty="0">
                <a:solidFill>
                  <a:schemeClr val="tx1"/>
                </a:solidFill>
              </a:rPr>
              <a:t> </a:t>
            </a:r>
            <a:br>
              <a:rPr lang="sk-SK" sz="2200" dirty="0">
                <a:solidFill>
                  <a:schemeClr val="tx1"/>
                </a:solidFill>
              </a:rPr>
            </a:br>
            <a:r>
              <a:rPr lang="sk-SK" sz="2200" b="1" dirty="0">
                <a:solidFill>
                  <a:schemeClr val="tx1"/>
                </a:solidFill>
              </a:rPr>
              <a:t>a) Odloženie psa na remeni</a:t>
            </a:r>
            <a:br>
              <a:rPr lang="sk-SK" sz="2200" dirty="0">
                <a:solidFill>
                  <a:schemeClr val="tx1"/>
                </a:solidFill>
              </a:rPr>
            </a:br>
            <a:r>
              <a:rPr lang="sk-SK" sz="2200" dirty="0">
                <a:solidFill>
                  <a:schemeClr val="tx1"/>
                </a:solidFill>
              </a:rPr>
              <a:t>Vodič odloží psa na remeni, ktorý vhodne upevní. Pes si smie sadnúť, nesmie byť však nepokojný alebo hlasitý, alebo dokonca pokúšať sa o uvoľnenie. Po odložení psa sa vodič vzdiali na miesto určené rozhodcom a ukryje sa tak, aby ho pes nevidel. Pri výbere miesta rozhodca zohľadní smer vetra. Po uplynutí 15 minút vodič na príkaz rozhodcu jeden raz vystrelí. Aj po výstrele sa pes musí správať pokojne, nesmie ťahať za remeň, nesmie byť hlasitý a musí pokojne zostať na mieste tak dlho, kým vodič na pokyn rozhodcu po neho nepríde.</a:t>
            </a:r>
            <a:br>
              <a:rPr lang="sk-SK" sz="2200" dirty="0">
                <a:solidFill>
                  <a:schemeClr val="tx1"/>
                </a:solidFill>
              </a:rPr>
            </a:br>
            <a:r>
              <a:rPr lang="sk-SK" sz="2200" b="1" dirty="0">
                <a:solidFill>
                  <a:schemeClr val="tx1"/>
                </a:solidFill>
              </a:rPr>
              <a:t>b) Odloženie psa voľne</a:t>
            </a:r>
            <a:br>
              <a:rPr lang="sk-SK" sz="2200" dirty="0">
                <a:solidFill>
                  <a:schemeClr val="tx1"/>
                </a:solidFill>
              </a:rPr>
            </a:br>
            <a:r>
              <a:rPr lang="sk-SK" sz="2200" dirty="0">
                <a:solidFill>
                  <a:schemeClr val="tx1"/>
                </a:solidFill>
              </a:rPr>
              <a:t>Skúša sa rovnako ako pri odložení na remeni. </a:t>
            </a:r>
            <a:r>
              <a:rPr lang="sk-SK" sz="2200" dirty="0">
                <a:solidFill>
                  <a:schemeClr val="accent5"/>
                </a:solidFill>
              </a:rPr>
              <a:t>Vodič môže odložiť psa s remeňom voľne položeným vedľa psa.</a:t>
            </a:r>
            <a:br>
              <a:rPr lang="sk-SK" sz="2200" dirty="0">
                <a:solidFill>
                  <a:schemeClr val="tx1"/>
                </a:solidFill>
              </a:rPr>
            </a:br>
            <a:r>
              <a:rPr lang="sk-SK" sz="2200" dirty="0">
                <a:solidFill>
                  <a:schemeClr val="tx1"/>
                </a:solidFill>
              </a:rPr>
              <a:t> </a:t>
            </a:r>
            <a:br>
              <a:rPr lang="sk-SK" sz="2200" dirty="0">
                <a:solidFill>
                  <a:schemeClr val="tx1"/>
                </a:solidFill>
              </a:rPr>
            </a:br>
            <a:r>
              <a:rPr lang="sk-SK" sz="2200" dirty="0">
                <a:solidFill>
                  <a:schemeClr val="tx1"/>
                </a:solidFill>
              </a:rPr>
              <a:t>Známkou 4 možno hodnotiť psa len vtedy, ak počas odloženia neprejaví hlasitosť a jeho pohyblivosť je vyvolaná len hľadaním si vhodnejšieho miesta na ležanie alebo zvýšením pozornosti zdvihnutím hlavy či posadením sa po výstrele.</a:t>
            </a:r>
            <a:br>
              <a:rPr lang="sk-SK" sz="2200" dirty="0">
                <a:solidFill>
                  <a:schemeClr val="tx1"/>
                </a:solidFill>
              </a:rPr>
            </a:br>
            <a:r>
              <a:rPr lang="sk-SK" sz="2200" dirty="0">
                <a:solidFill>
                  <a:schemeClr val="tx1"/>
                </a:solidFill>
              </a:rPr>
              <a:t>Známkou 3 možno hodnotiť ešte psa, ktorý bol spočiatku hlasitý, ale utíšil sa a vcelku bol pokojný.</a:t>
            </a: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7784F928-348E-7BC1-A111-3AC15EB2F1BF}"/>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1450596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BD141-6961-ADF3-B240-8AC3C2A6C69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DB2F746-0F43-FB90-1113-BEF505F84FFF}"/>
              </a:ext>
            </a:extLst>
          </p:cNvPr>
          <p:cNvSpPr>
            <a:spLocks noGrp="1"/>
          </p:cNvSpPr>
          <p:nvPr>
            <p:ph type="title"/>
          </p:nvPr>
        </p:nvSpPr>
        <p:spPr>
          <a:xfrm>
            <a:off x="614704" y="300802"/>
            <a:ext cx="10752666" cy="6680548"/>
          </a:xfrm>
        </p:spPr>
        <p:txBody>
          <a:bodyPr>
            <a:normAutofit/>
          </a:bodyPr>
          <a:lstStyle/>
          <a:p>
            <a:r>
              <a:rPr lang="sk-SK" b="1" dirty="0"/>
              <a:t>2.2. Odloženie psa</a:t>
            </a:r>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82DC8D57-B478-746D-2D6B-D120EE259623}"/>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00489B11-6749-CA02-E4BB-9A3868127AB3}"/>
              </a:ext>
            </a:extLst>
          </p:cNvPr>
          <p:cNvPicPr>
            <a:picLocks noChangeAspect="1"/>
          </p:cNvPicPr>
          <p:nvPr/>
        </p:nvPicPr>
        <p:blipFill>
          <a:blip r:embed="rId3"/>
          <a:stretch>
            <a:fillRect/>
          </a:stretch>
        </p:blipFill>
        <p:spPr>
          <a:xfrm>
            <a:off x="2002971" y="1190171"/>
            <a:ext cx="9014217" cy="5729968"/>
          </a:xfrm>
          <a:prstGeom prst="rect">
            <a:avLst/>
          </a:prstGeom>
        </p:spPr>
      </p:pic>
    </p:spTree>
    <p:extLst>
      <p:ext uri="{BB962C8B-B14F-4D97-AF65-F5344CB8AC3E}">
        <p14:creationId xmlns:p14="http://schemas.microsoft.com/office/powerpoint/2010/main" val="10980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a:extLst>
              <a:ext uri="{FF2B5EF4-FFF2-40B4-BE49-F238E27FC236}">
                <a16:creationId xmlns:a16="http://schemas.microsoft.com/office/drawing/2014/main" id="{C3017EB9-B8EC-C627-6D92-5CE466A48FCD}"/>
              </a:ext>
            </a:extLst>
          </p:cNvPr>
          <p:cNvSpPr>
            <a:spLocks noGrp="1"/>
          </p:cNvSpPr>
          <p:nvPr>
            <p:ph idx="4294967295"/>
          </p:nvPr>
        </p:nvSpPr>
        <p:spPr>
          <a:xfrm>
            <a:off x="669303" y="940594"/>
            <a:ext cx="8596313" cy="4976812"/>
          </a:xfrm>
        </p:spPr>
        <p:txBody>
          <a:bodyPr/>
          <a:lstStyle/>
          <a:p>
            <a:r>
              <a:rPr lang="sk-SK" dirty="0"/>
              <a:t>Na všetkých týchto druhoch skúšok môžu získať psy poľovnú upotrebiteľnosť pre </a:t>
            </a:r>
            <a:r>
              <a:rPr lang="sk-SK" dirty="0" err="1"/>
              <a:t>dohľadávanie</a:t>
            </a:r>
            <a:r>
              <a:rPr lang="sk-SK" dirty="0"/>
              <a:t> jednotlivých druhov zveri. Poľovnú upotrebiteľnosť na </a:t>
            </a:r>
            <a:r>
              <a:rPr lang="sk-SK" dirty="0" err="1"/>
              <a:t>dohľadávanie</a:t>
            </a:r>
            <a:r>
              <a:rPr lang="sk-SK" dirty="0"/>
              <a:t>: </a:t>
            </a:r>
          </a:p>
          <a:p>
            <a:r>
              <a:rPr lang="sk-SK" dirty="0"/>
              <a:t>- srnčej zveri môže získať pes po úspešnom absolvovaní FSS, FSMP, FSR, LSS, LSMP, LSR, VSS, VSMP, VSR, </a:t>
            </a:r>
            <a:r>
              <a:rPr lang="sk-SK" b="1" dirty="0">
                <a:solidFill>
                  <a:srgbClr val="FF0000"/>
                </a:solidFill>
              </a:rPr>
              <a:t>IHF</a:t>
            </a:r>
            <a:r>
              <a:rPr lang="sk-SK" dirty="0"/>
              <a:t>, </a:t>
            </a:r>
          </a:p>
          <a:p>
            <a:r>
              <a:rPr lang="sk-SK" dirty="0"/>
              <a:t>- diviačej zveri môže získať pes po úspešnom absolvovaní FD, SD, </a:t>
            </a:r>
            <a:r>
              <a:rPr lang="sk-SK" b="1" dirty="0">
                <a:solidFill>
                  <a:srgbClr val="FF0000"/>
                </a:solidFill>
              </a:rPr>
              <a:t>IHF</a:t>
            </a:r>
            <a:r>
              <a:rPr lang="sk-SK" dirty="0"/>
              <a:t>, </a:t>
            </a:r>
          </a:p>
          <a:p>
            <a:r>
              <a:rPr lang="sk-SK" dirty="0"/>
              <a:t>- jelenej, muflonej a danielej zveri môže získať pes po úspešnom absolvovaní </a:t>
            </a:r>
            <a:r>
              <a:rPr lang="sk-SK" b="1" dirty="0">
                <a:solidFill>
                  <a:srgbClr val="FF0000"/>
                </a:solidFill>
              </a:rPr>
              <a:t>PF, IHF</a:t>
            </a:r>
            <a:r>
              <a:rPr lang="sk-SK" dirty="0"/>
              <a:t>, </a:t>
            </a:r>
          </a:p>
          <a:p>
            <a:r>
              <a:rPr lang="sk-SK" dirty="0"/>
              <a:t>- pre prácu s malou zverou môže kvalifikáciu získať pes na JSS, JSMP, JSR, LSS, LSR, VSS, VSMP, VSR, VP, SRPMZ. </a:t>
            </a:r>
          </a:p>
          <a:p>
            <a:r>
              <a:rPr lang="sk-SK" dirty="0"/>
              <a:t>Skúšky v </a:t>
            </a:r>
            <a:r>
              <a:rPr lang="sk-SK" dirty="0" err="1"/>
              <a:t>brlohárení</a:t>
            </a:r>
            <a:r>
              <a:rPr lang="sk-SK" dirty="0"/>
              <a:t> kvalifikujú psa ako poľovne upotrebiteľného pre prácu pod zemou - v brlohoch. </a:t>
            </a:r>
          </a:p>
        </p:txBody>
      </p:sp>
    </p:spTree>
    <p:extLst>
      <p:ext uri="{BB962C8B-B14F-4D97-AF65-F5344CB8AC3E}">
        <p14:creationId xmlns:p14="http://schemas.microsoft.com/office/powerpoint/2010/main" val="651907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DD109-5AEB-06B3-95CD-412477E9EC9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54F0BEB-4E1B-E189-020C-FD68DCCE4CBB}"/>
              </a:ext>
            </a:extLst>
          </p:cNvPr>
          <p:cNvSpPr>
            <a:spLocks noGrp="1"/>
          </p:cNvSpPr>
          <p:nvPr>
            <p:ph type="title"/>
          </p:nvPr>
        </p:nvSpPr>
        <p:spPr>
          <a:xfrm>
            <a:off x="360180" y="437518"/>
            <a:ext cx="10688034" cy="5774746"/>
          </a:xfrm>
        </p:spPr>
        <p:txBody>
          <a:bodyPr>
            <a:normAutofit fontScale="90000"/>
          </a:bodyPr>
          <a:lstStyle/>
          <a:p>
            <a:r>
              <a:rPr lang="sk-SK" sz="3100" b="1" dirty="0"/>
              <a:t>2.3. Práca na umelej stope</a:t>
            </a:r>
            <a:br>
              <a:rPr lang="sk-SK" b="1" dirty="0"/>
            </a:br>
            <a:r>
              <a:rPr lang="sk-SK" sz="1600" b="1" i="1" dirty="0">
                <a:solidFill>
                  <a:schemeClr val="tx1"/>
                </a:solidFill>
              </a:rPr>
              <a:t>Časový limit: 45 minút</a:t>
            </a:r>
            <a:br>
              <a:rPr lang="sk-SK" sz="1600" b="1" i="1" dirty="0">
                <a:solidFill>
                  <a:schemeClr val="tx1"/>
                </a:solidFill>
              </a:rPr>
            </a:br>
            <a:r>
              <a:rPr lang="sk-SK" sz="1600" dirty="0">
                <a:solidFill>
                  <a:schemeClr val="tx1"/>
                </a:solidFill>
              </a:rPr>
              <a:t>Skúša sa na umelo založenej nepofarbenej stope jelenej, danielej alebo muflonej zveri minimálne 500 krokov dlhej s dvoma pravouhlými lomami, aspoň 50 krokov dlhými. Umelá stopa musí byť aspoň 12hodín stará. </a:t>
            </a:r>
            <a:r>
              <a:rPr lang="sk-SK" sz="1600" dirty="0">
                <a:solidFill>
                  <a:schemeClr val="accent5"/>
                </a:solidFill>
              </a:rPr>
              <a:t>Zakladá ju rozhodca s pomocníkmi </a:t>
            </a:r>
            <a:r>
              <a:rPr lang="sk-SK" sz="1600" dirty="0">
                <a:solidFill>
                  <a:schemeClr val="tx1"/>
                </a:solidFill>
              </a:rPr>
              <a:t>pomocou špeciálne konštruovaných drevákov alebo kolieska alebo palice. Stopa sa nesmie zakladať v protismere vyznačenej stopovej dráhy. Ak sa táto skutočnosť zistí, skúšky nebudú uznané. Na konci každej stopovej dráhy musí ležať kus raticovej zveri, z ktorého ratice sa použili pri zakladaní stopy. Zver musí byť vyvrhnutá a dobre zašitá (zašitá musí byť aj väčšia výstrelná rana).</a:t>
            </a:r>
            <a:br>
              <a:rPr lang="sk-SK" sz="1600" dirty="0">
                <a:solidFill>
                  <a:schemeClr val="tx1"/>
                </a:solidFill>
              </a:rPr>
            </a:br>
            <a:r>
              <a:rPr lang="sk-SK" sz="1600" dirty="0">
                <a:solidFill>
                  <a:schemeClr val="tx1"/>
                </a:solidFill>
              </a:rPr>
              <a:t>Po založení stopy poznačí rozhodca na papier čas jej zakladania a pripevní ho na strom na začiatku dráhy stopy. Jednotlivé stopy musia byť očíslované a vzdialené od seba </a:t>
            </a:r>
            <a:r>
              <a:rPr lang="sk-SK" sz="1600" dirty="0">
                <a:solidFill>
                  <a:schemeClr val="accent5"/>
                </a:solidFill>
              </a:rPr>
              <a:t>najmenej 150 krokov.</a:t>
            </a:r>
            <a:br>
              <a:rPr lang="sk-SK" sz="1600" dirty="0">
                <a:solidFill>
                  <a:schemeClr val="tx1"/>
                </a:solidFill>
              </a:rPr>
            </a:br>
            <a:r>
              <a:rPr lang="sk-SK" sz="1600" dirty="0">
                <a:solidFill>
                  <a:schemeClr val="tx1"/>
                </a:solidFill>
              </a:rPr>
              <a:t>Dráha stopy sa označuje na stromoch buď papierikmi alebo farbou</a:t>
            </a:r>
            <a:r>
              <a:rPr lang="sk-SK" sz="1600" dirty="0">
                <a:solidFill>
                  <a:schemeClr val="accent5"/>
                </a:solidFill>
              </a:rPr>
              <a:t>, predné značky musia byť snímateľné. Nesmú zostať na stromoch, ani na zemi.  </a:t>
            </a:r>
            <a:r>
              <a:rPr lang="sk-SK" sz="1600" dirty="0">
                <a:solidFill>
                  <a:schemeClr val="tx1"/>
                </a:solidFill>
              </a:rPr>
              <a:t>Asi po 350 krokoch sa vhodným poľovníckym spôsobom (</a:t>
            </a:r>
            <a:r>
              <a:rPr lang="sk-SK" sz="1600" dirty="0" err="1">
                <a:solidFill>
                  <a:schemeClr val="tx1"/>
                </a:solidFill>
              </a:rPr>
              <a:t>zálomkom</a:t>
            </a:r>
            <a:r>
              <a:rPr lang="sk-SK" sz="1600" dirty="0">
                <a:solidFill>
                  <a:schemeClr val="tx1"/>
                </a:solidFill>
              </a:rPr>
              <a:t>) označí ležovisko, odkiaľ sa pes vypúšťa a zvyšok stopy vypracuje samostatne, </a:t>
            </a:r>
            <a:r>
              <a:rPr lang="sk-SK" sz="1600" dirty="0">
                <a:solidFill>
                  <a:schemeClr val="accent5"/>
                </a:solidFill>
              </a:rPr>
              <a:t>bez obojka</a:t>
            </a:r>
            <a:r>
              <a:rPr lang="sk-SK" sz="1600" dirty="0">
                <a:solidFill>
                  <a:srgbClr val="FF0000"/>
                </a:solidFill>
              </a:rPr>
              <a:t>. Na úseku od ležoviska po položenú zver sa ani predné značky nesnímajú; slúžia rozhodcom na kontrolu, či pes ide správne po stope. </a:t>
            </a:r>
            <a:br>
              <a:rPr lang="sk-SK" sz="1600" dirty="0">
                <a:solidFill>
                  <a:srgbClr val="FF0000"/>
                </a:solidFill>
              </a:rPr>
            </a:br>
            <a:r>
              <a:rPr lang="sk-SK" sz="1600" dirty="0">
                <a:solidFill>
                  <a:schemeClr val="tx1"/>
                </a:solidFill>
              </a:rPr>
              <a:t>Pes po priložení na stopu musí túto ukázať a na pokyn vodiča ju sledovať s nízkym nosom na celkom rozvinutom minimálne 5 metrov dlhom farbiarskom remeni. Po celý čas musí byť zrejmé, že pes je zaľahnutý vo farbiarskom remeni a že sleduje stopu s istotou. Pri práci nemá pes dvíhať hlavu, vetriť okolie a sledovať iné stopy, ale môže ich vodičovi ukázať. </a:t>
            </a:r>
            <a:r>
              <a:rPr lang="sk-SK" sz="1600" dirty="0">
                <a:solidFill>
                  <a:schemeClr val="accent5"/>
                </a:solidFill>
              </a:rPr>
              <a:t>Keď pes zíde zo stopy a sám sa opraví, nepovažuje sa to za chybu.</a:t>
            </a:r>
            <a:r>
              <a:rPr lang="sk-SK" sz="1600" dirty="0">
                <a:solidFill>
                  <a:schemeClr val="tx1"/>
                </a:solidFill>
              </a:rPr>
              <a:t> Pri označenom ležovisku vodič psa vypustí a zvyšok dráhy stopy musí vypracovať samostatne. Vodič a rozhodca zostanú pri ležovisku. Rozhodca vypustenie psa na prácu bez remeňa oznámi rozhodcovi, ukrytému na konci stopovej dráhy, zatrúbením (signálkou), alebo vysielačkou (mobilom).</a:t>
            </a:r>
            <a:br>
              <a:rPr lang="sk-SK" sz="1600" dirty="0">
                <a:solidFill>
                  <a:schemeClr val="tx1"/>
                </a:solidFill>
              </a:rPr>
            </a:br>
            <a:r>
              <a:rPr lang="sk-SK" sz="1600" dirty="0">
                <a:solidFill>
                  <a:schemeClr val="tx1"/>
                </a:solidFill>
              </a:rPr>
              <a:t>Na stopu možno farbiara nasadiť najviac trikrát vrátane práce bez remeňa. Každé opätovné nasadenie psa na stopu, </a:t>
            </a:r>
            <a:r>
              <a:rPr lang="sk-SK" sz="1600" dirty="0">
                <a:solidFill>
                  <a:schemeClr val="accent5"/>
                </a:solidFill>
              </a:rPr>
              <a:t>obzeranie sa vodiča, </a:t>
            </a:r>
            <a:r>
              <a:rPr lang="sk-SK" sz="1600" dirty="0">
                <a:solidFill>
                  <a:schemeClr val="tx1"/>
                </a:solidFill>
              </a:rPr>
              <a:t>aby podľa značiek zistil smer stopy, alebo nesprávne vedenie psa na krátkom remeni, znižuje známku o jeden stupeň. </a:t>
            </a:r>
            <a:br>
              <a:rPr lang="sk-SK" sz="1600" dirty="0">
                <a:solidFill>
                  <a:schemeClr val="tx1"/>
                </a:solidFill>
              </a:rPr>
            </a:br>
            <a:r>
              <a:rPr lang="sk-SK" sz="1600" dirty="0">
                <a:solidFill>
                  <a:schemeClr val="tx1"/>
                </a:solidFill>
              </a:rPr>
              <a:t>Ak pes do 10 minút od vypustenia z remeňa nepríde ku zveri, hodnotí sa jeho výkon z disciplíny "práca na umelej stope známkou 0.</a:t>
            </a:r>
            <a:br>
              <a:rPr lang="sk-SK" sz="1600" dirty="0">
                <a:solidFill>
                  <a:schemeClr val="tx1"/>
                </a:solidFill>
              </a:rPr>
            </a:br>
            <a:r>
              <a:rPr lang="sk-SK" sz="1600" dirty="0">
                <a:solidFill>
                  <a:schemeClr val="tx1"/>
                </a:solidFill>
              </a:rPr>
              <a:t>Známkou 4 možno hodnotiť psa, ktorý stopovú dráhu v celej dĺžke vypracuje správne, bez schádzania zo stopy a opráv. </a:t>
            </a:r>
            <a:br>
              <a:rPr lang="sk-SK" sz="1600" dirty="0">
                <a:solidFill>
                  <a:schemeClr val="tx1"/>
                </a:solidFill>
              </a:rPr>
            </a:br>
            <a:endParaRPr lang="sk-SK" sz="1600" dirty="0">
              <a:solidFill>
                <a:schemeClr val="tx1"/>
              </a:solidFill>
            </a:endParaRPr>
          </a:p>
        </p:txBody>
      </p:sp>
      <p:pic>
        <p:nvPicPr>
          <p:cNvPr id="5" name="Zástupný objekt pre obsah 4">
            <a:extLst>
              <a:ext uri="{FF2B5EF4-FFF2-40B4-BE49-F238E27FC236}">
                <a16:creationId xmlns:a16="http://schemas.microsoft.com/office/drawing/2014/main" id="{EA8477EB-0B1F-5D40-E01D-33328C881446}"/>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484892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AB45A-22B8-5AE2-1D14-65EA59B0E75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028B416-0991-B0F5-B56D-09693FA87F51}"/>
              </a:ext>
            </a:extLst>
          </p:cNvPr>
          <p:cNvSpPr>
            <a:spLocks noGrp="1"/>
          </p:cNvSpPr>
          <p:nvPr>
            <p:ph type="title"/>
          </p:nvPr>
        </p:nvSpPr>
        <p:spPr>
          <a:xfrm>
            <a:off x="614704" y="300801"/>
            <a:ext cx="10752666" cy="7377653"/>
          </a:xfrm>
        </p:spPr>
        <p:txBody>
          <a:bodyPr>
            <a:normAutofit fontScale="90000"/>
          </a:bodyPr>
          <a:lstStyle/>
          <a:p>
            <a:r>
              <a:rPr lang="sk-SK" b="1" dirty="0"/>
              <a:t>2.4. Hlásenie alebo oznamovanie zastrelenej zveri</a:t>
            </a:r>
            <a:br>
              <a:rPr lang="sk-SK" b="1" dirty="0"/>
            </a:br>
            <a:r>
              <a:rPr lang="sk-SK" sz="2200" dirty="0">
                <a:solidFill>
                  <a:schemeClr val="tx1"/>
                </a:solidFill>
              </a:rPr>
              <a:t>Táto disciplína sa na PF skúša ako súčasť práce na umelej stope a hodnotí sa pri nej len </a:t>
            </a:r>
            <a:r>
              <a:rPr lang="sk-SK" sz="2200" dirty="0" err="1">
                <a:solidFill>
                  <a:srgbClr val="FF0000"/>
                </a:solidFill>
              </a:rPr>
              <a:t>výkovn</a:t>
            </a:r>
            <a:r>
              <a:rPr lang="sk-SK" sz="2200" dirty="0">
                <a:solidFill>
                  <a:srgbClr val="FF0000"/>
                </a:solidFill>
              </a:rPr>
              <a:t> psa po nájdení položenej zastrelenej zveri</a:t>
            </a:r>
            <a:r>
              <a:rPr lang="sk-SK" sz="2200" dirty="0">
                <a:solidFill>
                  <a:schemeClr val="tx1"/>
                </a:solidFill>
              </a:rPr>
              <a:t>. Vodič musí pri otvorení skúšok - po vyžrebovaní poradia psov - oznámiť rozhodcom, či bude jeho pes pracovať ako:</a:t>
            </a:r>
            <a:br>
              <a:rPr lang="sk-SK" sz="2200" dirty="0">
                <a:solidFill>
                  <a:schemeClr val="tx1"/>
                </a:solidFill>
              </a:rPr>
            </a:br>
            <a:r>
              <a:rPr lang="sk-SK" sz="2200" dirty="0">
                <a:solidFill>
                  <a:schemeClr val="tx1"/>
                </a:solidFill>
              </a:rPr>
              <a:t>a) hlásič</a:t>
            </a:r>
            <a:br>
              <a:rPr lang="sk-SK" sz="2200" dirty="0">
                <a:solidFill>
                  <a:schemeClr val="tx1"/>
                </a:solidFill>
              </a:rPr>
            </a:br>
            <a:r>
              <a:rPr lang="sk-SK" sz="2200" dirty="0">
                <a:solidFill>
                  <a:schemeClr val="tx1"/>
                </a:solidFill>
              </a:rPr>
              <a:t>b) oznamovač</a:t>
            </a:r>
            <a:br>
              <a:rPr lang="sk-SK" sz="2200" dirty="0">
                <a:solidFill>
                  <a:schemeClr val="tx1"/>
                </a:solidFill>
              </a:rPr>
            </a:br>
            <a:r>
              <a:rPr lang="sk-SK" sz="2200" dirty="0">
                <a:solidFill>
                  <a:schemeClr val="tx1"/>
                </a:solidFill>
              </a:rPr>
              <a:t>c) hlasitý oznamovač</a:t>
            </a:r>
            <a:br>
              <a:rPr lang="sk-SK" sz="2200" dirty="0">
                <a:solidFill>
                  <a:schemeClr val="tx1"/>
                </a:solidFill>
              </a:rPr>
            </a:br>
            <a:br>
              <a:rPr lang="sk-SK" sz="2200" dirty="0">
                <a:solidFill>
                  <a:schemeClr val="tx1"/>
                </a:solidFill>
              </a:rPr>
            </a:br>
            <a:r>
              <a:rPr lang="sk-SK" sz="2200" b="1" dirty="0">
                <a:solidFill>
                  <a:schemeClr val="tx1"/>
                </a:solidFill>
              </a:rPr>
              <a:t>a) Hlásič</a:t>
            </a:r>
            <a:br>
              <a:rPr lang="sk-SK" sz="2200" dirty="0">
                <a:solidFill>
                  <a:schemeClr val="tx1"/>
                </a:solidFill>
              </a:rPr>
            </a:br>
            <a:r>
              <a:rPr lang="sk-SK" sz="2200" dirty="0">
                <a:solidFill>
                  <a:schemeClr val="tx1"/>
                </a:solidFill>
              </a:rPr>
              <a:t>Po vypracovaní umelej stopy na remeni vypustí vodič psa na voľné dohľadanie zveri. Vodič i rozhodca zostanú pri ležovisku, kým pes nezačne hlásiť nájdenú zver položenú na konci dráhy stopy. Pes musí začať zver hlásiť do 10 minút po vypustení. Zver musí hlásiť až do príchodu vodiča. Hlásenie sa skúša 15 minút.</a:t>
            </a:r>
            <a:br>
              <a:rPr lang="sk-SK" sz="2200" dirty="0">
                <a:solidFill>
                  <a:schemeClr val="tx1"/>
                </a:solidFill>
              </a:rPr>
            </a:br>
            <a:r>
              <a:rPr lang="sk-SK" sz="2200" dirty="0">
                <a:solidFill>
                  <a:schemeClr val="tx1"/>
                </a:solidFill>
              </a:rPr>
              <a:t>Za chyby sa považujú nevýrazné hlásenie, hlásenie s dlhými prestávkami, nehlásenie, opustenie zveri. Aby pes mohol byť hodnotený, musí hlásiť zver aspoň 5 minút. Za takýto výkon však môže získať najviac známku 2.</a:t>
            </a:r>
            <a:br>
              <a:rPr lang="sk-SK" sz="2200" dirty="0">
                <a:solidFill>
                  <a:schemeClr val="tx1"/>
                </a:solidFill>
              </a:rPr>
            </a:br>
            <a:r>
              <a:rPr lang="sk-SK" sz="2200" dirty="0">
                <a:solidFill>
                  <a:schemeClr val="tx1"/>
                </a:solidFill>
              </a:rPr>
              <a:t>Známkou 4 možno hodnotiť prácu psa, ktorý v limite 15 minút zastrelenú zver bez väčších prestávok vytrvalo hlási.</a:t>
            </a:r>
            <a:br>
              <a:rPr lang="sk-SK" sz="2200" dirty="0"/>
            </a:br>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BA77499E-06B1-B4A0-59A5-59E1FCAEED49}"/>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943171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0390D-DB8A-5007-0ABB-02EF84A7EDE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25B0244-E93C-8EF8-3988-C93BA7E7E8E8}"/>
              </a:ext>
            </a:extLst>
          </p:cNvPr>
          <p:cNvSpPr>
            <a:spLocks noGrp="1"/>
          </p:cNvSpPr>
          <p:nvPr>
            <p:ph type="title"/>
          </p:nvPr>
        </p:nvSpPr>
        <p:spPr>
          <a:xfrm>
            <a:off x="614704" y="300801"/>
            <a:ext cx="10752666" cy="7377653"/>
          </a:xfrm>
        </p:spPr>
        <p:txBody>
          <a:bodyPr>
            <a:normAutofit/>
          </a:bodyPr>
          <a:lstStyle/>
          <a:p>
            <a:r>
              <a:rPr lang="sk-SK" b="1" dirty="0"/>
              <a:t>2.4. Hlásenie alebo oznamovanie zastrelenej zveri</a:t>
            </a:r>
            <a:br>
              <a:rPr lang="sk-SK" b="1" dirty="0"/>
            </a:br>
            <a:br>
              <a:rPr lang="sk-SK" sz="2200" dirty="0"/>
            </a:br>
            <a:r>
              <a:rPr lang="sk-SK" sz="2200" b="1" dirty="0">
                <a:solidFill>
                  <a:schemeClr val="tx1"/>
                </a:solidFill>
              </a:rPr>
              <a:t>b) Oznamovač</a:t>
            </a:r>
            <a:br>
              <a:rPr lang="sk-SK" sz="2200" dirty="0">
                <a:solidFill>
                  <a:schemeClr val="tx1"/>
                </a:solidFill>
              </a:rPr>
            </a:br>
            <a:r>
              <a:rPr lang="sk-SK" sz="2200" dirty="0">
                <a:solidFill>
                  <a:schemeClr val="tx1"/>
                </a:solidFill>
              </a:rPr>
              <a:t>Pred začatím práce psa na umelej stope musí vodič rozhodcom povedať, akým spôsobom mu farbiar oznámi nájdenú zver. Pri ležovisku vodič psa vypustí, pes si má nájdenú zver overiť a vrátiť sa k vodičovi, ktorý spolu s rozhodcom čaká na mieste vypustenia. Rozhodca na konci dráhy stopy dáva pozor, či si </a:t>
            </a:r>
            <a:r>
              <a:rPr lang="sk-SK" sz="2200" dirty="0">
                <a:solidFill>
                  <a:srgbClr val="FF0000"/>
                </a:solidFill>
              </a:rPr>
              <a:t>pes zver overil </a:t>
            </a:r>
            <a:r>
              <a:rPr lang="sk-SK" sz="2200" dirty="0">
                <a:solidFill>
                  <a:schemeClr val="tx1"/>
                </a:solidFill>
              </a:rPr>
              <a:t>a po jeho odchode zatrúbením oznámi, že pes bol pri zveri a počká tam, kým pes neprivedie vodiča k zveri. Pes sa musí vrátiť k vodičovi do 10 minút od vypustenia. Po návrate má pes </a:t>
            </a:r>
            <a:r>
              <a:rPr lang="sk-SK" sz="2200" dirty="0">
                <a:solidFill>
                  <a:schemeClr val="accent5"/>
                </a:solidFill>
              </a:rPr>
              <a:t>ohláseným spôsobom </a:t>
            </a:r>
            <a:r>
              <a:rPr lang="sk-SK" sz="2200" dirty="0">
                <a:solidFill>
                  <a:schemeClr val="tx1"/>
                </a:solidFill>
              </a:rPr>
              <a:t>(uchopením za remeň a pod.) oznámiť vodičovi, že zver našiel a snažiť sa doviesť ho najkratšou cestou k zveri.</a:t>
            </a:r>
            <a:br>
              <a:rPr lang="sk-SK" sz="2200" dirty="0">
                <a:solidFill>
                  <a:schemeClr val="tx1"/>
                </a:solidFill>
              </a:rPr>
            </a:br>
            <a:r>
              <a:rPr lang="sk-SK" sz="2200" i="1" dirty="0">
                <a:solidFill>
                  <a:schemeClr val="tx1"/>
                </a:solidFill>
              </a:rPr>
              <a:t>Chyby:</a:t>
            </a:r>
            <a:r>
              <a:rPr lang="sk-SK" sz="2200" dirty="0">
                <a:solidFill>
                  <a:schemeClr val="tx1"/>
                </a:solidFill>
              </a:rPr>
              <a:t> nevýrazné oznamovanie, neisté vedenie k zveri a pod. Ak sa pes do 10 minút od vypustenia nevráti k vodičovi, jeho práca sa hodnotí známkou 0.</a:t>
            </a:r>
            <a:br>
              <a:rPr lang="sk-SK" sz="2200" dirty="0">
                <a:solidFill>
                  <a:schemeClr val="tx1"/>
                </a:solidFill>
              </a:rPr>
            </a:br>
            <a:r>
              <a:rPr lang="sk-SK" sz="2200" dirty="0">
                <a:solidFill>
                  <a:schemeClr val="tx1"/>
                </a:solidFill>
              </a:rPr>
              <a:t>Známkou 4 možno hodnotiť len výkon psa, ktorý v limite 10 minút od vypustenia </a:t>
            </a:r>
            <a:r>
              <a:rPr lang="sk-SK" sz="2200" dirty="0">
                <a:solidFill>
                  <a:srgbClr val="FF0000"/>
                </a:solidFill>
              </a:rPr>
              <a:t>ohláseným spôsobom oznámi </a:t>
            </a:r>
            <a:r>
              <a:rPr lang="sk-SK" sz="2200" dirty="0">
                <a:solidFill>
                  <a:schemeClr val="tx1"/>
                </a:solidFill>
              </a:rPr>
              <a:t>nájdenú zver a potom privedie k nej vodiča.</a:t>
            </a:r>
            <a:br>
              <a:rPr lang="sk-SK" sz="2200" dirty="0">
                <a:solidFill>
                  <a:schemeClr val="tx1"/>
                </a:solidFill>
              </a:rPr>
            </a:br>
            <a:br>
              <a:rPr lang="sk-SK" sz="2200" b="1" dirty="0">
                <a:solidFill>
                  <a:schemeClr val="tx1"/>
                </a:solidFill>
              </a:rPr>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CFC315F8-F537-B913-C293-BC63196AFD4C}"/>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4159957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35C90-4115-37EE-1391-87F5396F22F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4E91A0E-E528-B1C5-76C8-1153EA9E174D}"/>
              </a:ext>
            </a:extLst>
          </p:cNvPr>
          <p:cNvSpPr>
            <a:spLocks noGrp="1"/>
          </p:cNvSpPr>
          <p:nvPr>
            <p:ph type="title"/>
          </p:nvPr>
        </p:nvSpPr>
        <p:spPr>
          <a:xfrm>
            <a:off x="614704" y="300801"/>
            <a:ext cx="10752666" cy="7377653"/>
          </a:xfrm>
        </p:spPr>
        <p:txBody>
          <a:bodyPr>
            <a:normAutofit/>
          </a:bodyPr>
          <a:lstStyle/>
          <a:p>
            <a:r>
              <a:rPr lang="sk-SK" b="1" dirty="0"/>
              <a:t>2.4. Hlásenie alebo oznamovanie zastrelenej zveri</a:t>
            </a:r>
            <a:br>
              <a:rPr lang="sk-SK" b="1" dirty="0"/>
            </a:br>
            <a:r>
              <a:rPr lang="sk-SK" sz="2200" b="1" dirty="0">
                <a:solidFill>
                  <a:schemeClr val="tx1"/>
                </a:solidFill>
              </a:rPr>
              <a:t>c) Hlasitý oznamovač</a:t>
            </a:r>
            <a:br>
              <a:rPr lang="sk-SK" sz="2200" dirty="0">
                <a:solidFill>
                  <a:schemeClr val="tx1"/>
                </a:solidFill>
              </a:rPr>
            </a:br>
            <a:r>
              <a:rPr lang="sk-SK" sz="2200" dirty="0">
                <a:solidFill>
                  <a:schemeClr val="tx1"/>
                </a:solidFill>
              </a:rPr>
              <a:t>Skúša sa podobne ako oznamovač s tým rozdielom, že pes musí po overení si zveri vrátiť sa k vodičovi a počas jeho vedenia k nájdenej zveri v určitých intervaloch hlásiť. Povzbudenie psa vodičom pri vedení k zveri nie je chybou.</a:t>
            </a:r>
            <a:br>
              <a:rPr lang="sk-SK" sz="2200" dirty="0">
                <a:solidFill>
                  <a:schemeClr val="tx1"/>
                </a:solidFill>
              </a:rPr>
            </a:br>
            <a:r>
              <a:rPr lang="sk-SK" sz="2200" dirty="0">
                <a:solidFill>
                  <a:schemeClr val="tx1"/>
                </a:solidFill>
              </a:rPr>
              <a:t>Známkou 4 možno hodnotiť psa, ak sa do 10 minút po vypustení vráti od zveri k vodičovi a počas vedenia vodiča späť sa prejavuje hlasito, bez výraznejšieho odmlčania sa. Úmerne nižšie sa hodnotí pes, ktorý má pri hlasitom oznamovaní nájdenej zveri výraznejšie prestávky.</a:t>
            </a:r>
            <a:br>
              <a:rPr lang="sk-SK" sz="2200" dirty="0">
                <a:solidFill>
                  <a:schemeClr val="tx1"/>
                </a:solidFill>
              </a:rPr>
            </a:br>
            <a:br>
              <a:rPr lang="sk-SK" sz="2200" dirty="0">
                <a:solidFill>
                  <a:schemeClr val="tx1"/>
                </a:solidFill>
              </a:rPr>
            </a:br>
            <a:r>
              <a:rPr lang="sk-SK" sz="2200" dirty="0">
                <a:solidFill>
                  <a:schemeClr val="tx1"/>
                </a:solidFill>
              </a:rPr>
              <a:t>Pri všetkých troch spôsoboch vypracovania umelej stopy možno farbiara nasadiť na stopu počas vedenia na remeni i s opravami najviac 3 razy a vypustiť ho ako hlásiča, oznamovača alebo hlasitého oznamovača najviac 2 razy. </a:t>
            </a:r>
            <a:r>
              <a:rPr lang="sk-SK" sz="2200" dirty="0">
                <a:solidFill>
                  <a:srgbClr val="FF0000"/>
                </a:solidFill>
              </a:rPr>
              <a:t>Každé nové nasadenie psa na stopu, ako aj opätovné vypustenie znižuje známku o jeden stupeň. </a:t>
            </a:r>
            <a:r>
              <a:rPr lang="sk-SK" sz="2200" dirty="0">
                <a:solidFill>
                  <a:schemeClr val="accent5"/>
                </a:solidFill>
              </a:rPr>
              <a:t>Rozhodcovia ohodnotia skutočne prevedený spôsob práce farbiara.</a:t>
            </a:r>
            <a:br>
              <a:rPr lang="sk-SK" sz="2200" dirty="0">
                <a:solidFill>
                  <a:schemeClr val="accent5"/>
                </a:solidFill>
              </a:rPr>
            </a:br>
            <a:br>
              <a:rPr lang="sk-SK" b="1" dirty="0">
                <a:solidFill>
                  <a:schemeClr val="accent5"/>
                </a:solidFill>
              </a:rPr>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8653F412-84B8-466C-59E5-2DC186ED03DA}"/>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047901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61A15-5E52-C5AE-2D6B-FA73C14B9E7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EB4D536-9AA4-2D57-FA8C-6B5C9643D07A}"/>
              </a:ext>
            </a:extLst>
          </p:cNvPr>
          <p:cNvSpPr>
            <a:spLocks noGrp="1"/>
          </p:cNvSpPr>
          <p:nvPr>
            <p:ph type="title"/>
          </p:nvPr>
        </p:nvSpPr>
        <p:spPr>
          <a:xfrm>
            <a:off x="614704" y="300801"/>
            <a:ext cx="10752666" cy="7377653"/>
          </a:xfrm>
        </p:spPr>
        <p:txBody>
          <a:bodyPr>
            <a:normAutofit/>
          </a:bodyPr>
          <a:lstStyle/>
          <a:p>
            <a:r>
              <a:rPr lang="sk-SK" b="1" dirty="0"/>
              <a:t>2.4. Hlásenie alebo oznamovanie zastrelenej zveri</a:t>
            </a:r>
            <a:br>
              <a:rPr lang="sk-SK" b="1" dirty="0"/>
            </a:br>
            <a:r>
              <a:rPr lang="sk-SK" dirty="0">
                <a:solidFill>
                  <a:schemeClr val="tx1"/>
                </a:solidFill>
              </a:rPr>
              <a:t>Na IHF sa hlásenie alebo oznamovanie zastrelenej zveri hodnotí ako na PF. Tieto predmety sú však na IHF nepovinné a známka 0 neovplyvňuje celkové hodnotenie práce psa a výsledné ocenenie. </a:t>
            </a:r>
            <a:r>
              <a:rPr lang="sk-SK" dirty="0">
                <a:solidFill>
                  <a:schemeClr val="accent5"/>
                </a:solidFill>
              </a:rPr>
              <a:t>Ak má pes na IHF možnosť zver duriť a hlasito stavať, oznamovanie alebo hlásenie zastrelenej zveri už nemožno hodnotiť a započítať do celkového hodnotenia. </a:t>
            </a:r>
            <a:br>
              <a:rPr lang="sk-SK" dirty="0">
                <a:solidFill>
                  <a:schemeClr val="accent5"/>
                </a:solidFill>
              </a:rPr>
            </a:br>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6C919E70-C5DB-80A6-4FA9-6AC94B9519B4}"/>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1046044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4CA23-A0F4-595B-DCB8-01D0DFB47AB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A7C85BB-996F-C491-4CB7-CC76807D3481}"/>
              </a:ext>
            </a:extLst>
          </p:cNvPr>
          <p:cNvSpPr>
            <a:spLocks noGrp="1"/>
          </p:cNvSpPr>
          <p:nvPr>
            <p:ph type="title"/>
          </p:nvPr>
        </p:nvSpPr>
        <p:spPr>
          <a:xfrm>
            <a:off x="614704" y="300801"/>
            <a:ext cx="10752666" cy="7377653"/>
          </a:xfrm>
        </p:spPr>
        <p:txBody>
          <a:bodyPr>
            <a:normAutofit fontScale="90000"/>
          </a:bodyPr>
          <a:lstStyle/>
          <a:p>
            <a:br>
              <a:rPr lang="sk-SK" dirty="0">
                <a:solidFill>
                  <a:schemeClr val="accent5"/>
                </a:solidFill>
              </a:rPr>
            </a:br>
            <a:r>
              <a:rPr lang="sk-SK" b="1" dirty="0"/>
              <a:t>2.5. Správanie sa pri zastrelenej zveri</a:t>
            </a:r>
            <a:br>
              <a:rPr lang="sk-SK" b="1" dirty="0"/>
            </a:br>
            <a:r>
              <a:rPr lang="sk-SK" sz="3100" dirty="0">
                <a:solidFill>
                  <a:schemeClr val="tx2">
                    <a:lumMod val="75000"/>
                  </a:schemeClr>
                </a:solidFill>
              </a:rPr>
              <a:t>Skúša sa pri dohľadaní zveri na umelej stope. </a:t>
            </a:r>
            <a:br>
              <a:rPr lang="sk-SK" sz="3100" dirty="0">
                <a:solidFill>
                  <a:schemeClr val="tx2">
                    <a:lumMod val="75000"/>
                  </a:schemeClr>
                </a:solidFill>
              </a:rPr>
            </a:br>
            <a:r>
              <a:rPr lang="sk-SK" sz="3100" dirty="0">
                <a:solidFill>
                  <a:schemeClr val="tx2">
                    <a:lumMod val="75000"/>
                  </a:schemeClr>
                </a:solidFill>
              </a:rPr>
              <a:t>Pes nesmie načínať zastrelenú zver. Olizovanie strelnej rany je dovolené. Mladé a temperamentné psy sa budú často snažiť zver chytiť zubami. Treba však rozlišovať, či tak pes robí z nadmernej radosti alebo vášne, alebo či ide o načínanie. Pes, ktorý zver načína, hodnotí sa známkou 0.</a:t>
            </a:r>
            <a:br>
              <a:rPr lang="sk-SK" sz="3100" dirty="0">
                <a:solidFill>
                  <a:schemeClr val="tx2">
                    <a:lumMod val="75000"/>
                  </a:schemeClr>
                </a:solidFill>
              </a:rPr>
            </a:br>
            <a:r>
              <a:rPr lang="sk-SK" sz="3100" dirty="0">
                <a:solidFill>
                  <a:schemeClr val="tx2">
                    <a:lumMod val="75000"/>
                  </a:schemeClr>
                </a:solidFill>
              </a:rPr>
              <a:t>Známkou 4 možno hodnotiť len psa, ktorý neprejaví náchylnosť k načínaniu. </a:t>
            </a:r>
            <a:br>
              <a:rPr lang="sk-SK" sz="3100" dirty="0">
                <a:solidFill>
                  <a:schemeClr val="tx2">
                    <a:lumMod val="75000"/>
                  </a:schemeClr>
                </a:solidFill>
              </a:rPr>
            </a:br>
            <a:r>
              <a:rPr lang="sk-SK" sz="3100" dirty="0">
                <a:solidFill>
                  <a:schemeClr val="tx2">
                    <a:lumMod val="75000"/>
                  </a:schemeClr>
                </a:solidFill>
              </a:rPr>
              <a:t>Ak sa pes zveri bojí, zďaleka ju obchádza alebo sa </a:t>
            </a:r>
            <a:r>
              <a:rPr lang="sk-SK" sz="3100" dirty="0" err="1">
                <a:solidFill>
                  <a:schemeClr val="tx2">
                    <a:lumMod val="75000"/>
                  </a:schemeClr>
                </a:solidFill>
              </a:rPr>
              <a:t>úprkom</a:t>
            </a:r>
            <a:r>
              <a:rPr lang="sk-SK" sz="3100" dirty="0">
                <a:solidFill>
                  <a:schemeClr val="tx2">
                    <a:lumMod val="75000"/>
                  </a:schemeClr>
                </a:solidFill>
              </a:rPr>
              <a:t> vracia späť k vodičovi, možno hodnotiť túto prácu len známkou 2 alebo horšou, podľa ďalšieho správania sa psa.</a:t>
            </a:r>
            <a:br>
              <a:rPr lang="sk-SK" sz="3100" dirty="0">
                <a:solidFill>
                  <a:schemeClr val="tx2">
                    <a:lumMod val="75000"/>
                  </a:schemeClr>
                </a:solidFill>
              </a:rPr>
            </a:br>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EFB0EC79-0EAC-422E-11E6-4E97110A800C}"/>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027658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F46D31-00E7-CC63-9E1E-3F2821468E9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7037514-DAAD-ABB2-4492-5CF8FB2E5F6B}"/>
              </a:ext>
            </a:extLst>
          </p:cNvPr>
          <p:cNvSpPr>
            <a:spLocks noGrp="1"/>
          </p:cNvSpPr>
          <p:nvPr>
            <p:ph type="title"/>
          </p:nvPr>
        </p:nvSpPr>
        <p:spPr>
          <a:xfrm>
            <a:off x="614704" y="300801"/>
            <a:ext cx="10752666" cy="7377653"/>
          </a:xfrm>
        </p:spPr>
        <p:txBody>
          <a:bodyPr>
            <a:normAutofit/>
          </a:bodyPr>
          <a:lstStyle/>
          <a:p>
            <a:r>
              <a:rPr lang="sk-SK" b="1" dirty="0"/>
              <a:t>2.6. Chuť do práce</a:t>
            </a:r>
            <a:br>
              <a:rPr lang="sk-SK" b="1" dirty="0"/>
            </a:br>
            <a:br>
              <a:rPr lang="sk-SK" b="1" dirty="0"/>
            </a:br>
            <a:r>
              <a:rPr lang="sk-SK" sz="3200" dirty="0">
                <a:solidFill>
                  <a:schemeClr val="tx2">
                    <a:lumMod val="75000"/>
                  </a:schemeClr>
                </a:solidFill>
              </a:rPr>
              <a:t>Táto vrodená vlastnosť sa posudzuje počas celých skúšok a hodnotí sa na záver. Aby pes na skúškach obstál, musí dostať aspoň známku 2. Treba si všímať spôsob prijímania príkazov a záujem o ich plnenie, </a:t>
            </a:r>
            <a:r>
              <a:rPr lang="sk-SK" sz="3200" dirty="0">
                <a:solidFill>
                  <a:schemeClr val="accent5"/>
                </a:solidFill>
              </a:rPr>
              <a:t>ochotu a radosť z práce, záujem o stopu a vytrvalosť pri práci na stope, pri durení a stavaní </a:t>
            </a:r>
            <a:r>
              <a:rPr lang="sk-SK" sz="3200" dirty="0">
                <a:solidFill>
                  <a:schemeClr val="tx2">
                    <a:lumMod val="75000"/>
                  </a:schemeClr>
                </a:solidFill>
              </a:rPr>
              <a:t>(na IHF).</a:t>
            </a:r>
            <a:br>
              <a:rPr lang="sk-SK" sz="3200" dirty="0">
                <a:solidFill>
                  <a:schemeClr val="tx2">
                    <a:lumMod val="75000"/>
                  </a:schemeClr>
                </a:solidFill>
              </a:rPr>
            </a:br>
            <a:br>
              <a:rPr lang="sk-SK" sz="3200" dirty="0">
                <a:solidFill>
                  <a:schemeClr val="tx2">
                    <a:lumMod val="75000"/>
                  </a:schemeClr>
                </a:solidFill>
              </a:rPr>
            </a:br>
            <a:r>
              <a:rPr lang="sk-SK" sz="3200" dirty="0">
                <a:solidFill>
                  <a:schemeClr val="tx2">
                    <a:lumMod val="75000"/>
                  </a:schemeClr>
                </a:solidFill>
              </a:rPr>
              <a:t>Známku 4 môže dostať len pes, ktorý sústavne prejavuje snahu plniť príkazy a má ochotu pracovať </a:t>
            </a:r>
            <a:br>
              <a:rPr lang="sk-SK" sz="2200" dirty="0">
                <a:solidFill>
                  <a:schemeClr val="tx1"/>
                </a:solidFill>
              </a:rPr>
            </a:br>
            <a:r>
              <a:rPr lang="sk-SK" sz="2200" i="1" dirty="0">
                <a:solidFill>
                  <a:schemeClr val="accent5"/>
                </a:solidFill>
              </a:rPr>
              <a:t>(súhra vodiča a psa!!!)</a:t>
            </a:r>
          </a:p>
        </p:txBody>
      </p:sp>
      <p:pic>
        <p:nvPicPr>
          <p:cNvPr id="5" name="Zástupný objekt pre obsah 4">
            <a:extLst>
              <a:ext uri="{FF2B5EF4-FFF2-40B4-BE49-F238E27FC236}">
                <a16:creationId xmlns:a16="http://schemas.microsoft.com/office/drawing/2014/main" id="{E006940B-A27F-429B-98A7-C3E4296784C7}"/>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491327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2C52A-4772-536A-4128-D77B1E22616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D2D0674-BE8C-CC61-9A50-3A2212647FF6}"/>
              </a:ext>
            </a:extLst>
          </p:cNvPr>
          <p:cNvSpPr>
            <a:spLocks noGrp="1"/>
          </p:cNvSpPr>
          <p:nvPr>
            <p:ph type="title"/>
          </p:nvPr>
        </p:nvSpPr>
        <p:spPr>
          <a:xfrm>
            <a:off x="614704" y="300801"/>
            <a:ext cx="10752666" cy="7377653"/>
          </a:xfrm>
        </p:spPr>
        <p:txBody>
          <a:bodyPr>
            <a:normAutofit/>
          </a:bodyPr>
          <a:lstStyle/>
          <a:p>
            <a:r>
              <a:rPr lang="sk-SK" b="1" dirty="0"/>
              <a:t>2.7. </a:t>
            </a:r>
            <a:r>
              <a:rPr lang="sk-SK" b="1" dirty="0" err="1"/>
              <a:t>Dohľadávka</a:t>
            </a:r>
            <a:r>
              <a:rPr lang="sk-SK" b="1" dirty="0"/>
              <a:t> na remeni</a:t>
            </a:r>
            <a:br>
              <a:rPr lang="sk-SK" b="1" dirty="0"/>
            </a:br>
            <a:br>
              <a:rPr lang="sk-SK" b="1" dirty="0"/>
            </a:br>
            <a:r>
              <a:rPr lang="sk-SK" sz="2000" dirty="0">
                <a:solidFill>
                  <a:schemeClr val="tx2">
                    <a:lumMod val="75000"/>
                  </a:schemeClr>
                </a:solidFill>
              </a:rPr>
              <a:t>Táto disciplína sa skúša na IHF na stope postrieľanej jelenej, danielej, muflonej  zveri aspoň 4 hodiny starej a minimálne 400 metrov dlhej. Vodič vo vhodnej vzdialenosti od nástrelu odloží psa, sám prehliadne nástrel, zanechané znaky na nástrele a z nich usúdi miesto a závažnosť poranenia zveri. Po prehliadke privedie k nástrelu psa, ktorý má nástrel ukázať a osobitne má ukázať prípadné znaky (farbu, srsť, úlomky kostí ap.). Pes po krátkom čase, ale dokonalom oboznámení sa s </a:t>
            </a:r>
            <a:r>
              <a:rPr lang="sk-SK" sz="2000" dirty="0" err="1">
                <a:solidFill>
                  <a:schemeClr val="tx2">
                    <a:lumMod val="75000"/>
                  </a:schemeClr>
                </a:solidFill>
              </a:rPr>
              <a:t>nástrelom</a:t>
            </a:r>
            <a:r>
              <a:rPr lang="sk-SK" sz="2000" dirty="0">
                <a:solidFill>
                  <a:schemeClr val="tx2">
                    <a:lumMod val="75000"/>
                  </a:schemeClr>
                </a:solidFill>
              </a:rPr>
              <a:t>, má napadnúť stopu úniku zveri a sledovať ju. Na stope postrieľanej zveri musí pes pracovať pokojne, ale s chuťou, s nízkym nosom a na dlhom remeni.</a:t>
            </a:r>
            <a:br>
              <a:rPr lang="sk-SK" sz="2000" dirty="0">
                <a:solidFill>
                  <a:schemeClr val="tx2">
                    <a:lumMod val="75000"/>
                  </a:schemeClr>
                </a:solidFill>
              </a:rPr>
            </a:br>
            <a:r>
              <a:rPr lang="sk-SK" sz="2000" dirty="0">
                <a:solidFill>
                  <a:schemeClr val="tx2">
                    <a:lumMod val="75000"/>
                  </a:schemeClr>
                </a:solidFill>
              </a:rPr>
              <a:t>Pes musí občas sám alebo na povel ukázať zanechané znaky. Pri ukazovaní znakov na travinách alebo na kríkoch smie zdvihnúť nos. Pes musí vypracovať stopu postrieľanej zveri so všetkými </a:t>
            </a:r>
            <a:r>
              <a:rPr lang="sk-SK" sz="2000" dirty="0" err="1">
                <a:solidFill>
                  <a:schemeClr val="tx2">
                    <a:lumMod val="75000"/>
                  </a:schemeClr>
                </a:solidFill>
              </a:rPr>
              <a:t>vratistopami</a:t>
            </a:r>
            <a:r>
              <a:rPr lang="sk-SK" sz="2000" dirty="0">
                <a:solidFill>
                  <a:schemeClr val="tx2">
                    <a:lumMod val="75000"/>
                  </a:schemeClr>
                </a:solidFill>
              </a:rPr>
              <a:t> a zlomami a pritom sa nesmie pokúšať sledovať iné stopy, ktoré križujú sledovanú stopu. Pes však môže tieto stopy ukázať. Nie je chybou, ak ich aj krátko sleduje, sám sa však opraví a opäť sa vráti na správnu stopu a ďalej na nej pracuje.</a:t>
            </a:r>
            <a:br>
              <a:rPr lang="sk-SK" sz="2000" dirty="0">
                <a:solidFill>
                  <a:schemeClr val="tx2">
                    <a:lumMod val="75000"/>
                  </a:schemeClr>
                </a:solidFill>
              </a:rPr>
            </a:br>
            <a:r>
              <a:rPr lang="sk-SK" sz="2000" dirty="0">
                <a:solidFill>
                  <a:schemeClr val="tx2">
                    <a:lumMod val="75000"/>
                  </a:schemeClr>
                </a:solidFill>
              </a:rPr>
              <a:t>Pes si nemá všímať zdravú zver, ktorá mu pri práci príde do cesty, ani sa ju nemá snažiť sledovať. Ak sa počas dohľadávky ukáže, že ďalšie sledovanie na remeni nie je možné pre terénne prekážky, urobí sa </a:t>
            </a:r>
            <a:r>
              <a:rPr lang="sk-SK" sz="2000" dirty="0" err="1">
                <a:solidFill>
                  <a:schemeClr val="tx2">
                    <a:lumMod val="75000"/>
                  </a:schemeClr>
                </a:solidFill>
              </a:rPr>
              <a:t>predsled</a:t>
            </a:r>
            <a:r>
              <a:rPr lang="sk-SK" sz="2000" dirty="0">
                <a:solidFill>
                  <a:schemeClr val="tx2">
                    <a:lumMod val="75000"/>
                  </a:schemeClr>
                </a:solidFill>
              </a:rPr>
              <a:t> a zver sa ďalej stopuje. Pes potom musí stopu znova napadnúť a na pokyn vodiča na nej pracovať. </a:t>
            </a:r>
            <a:br>
              <a:rPr lang="sk-SK" sz="2000" dirty="0">
                <a:solidFill>
                  <a:schemeClr val="tx2">
                    <a:lumMod val="75000"/>
                  </a:schemeClr>
                </a:solidFill>
              </a:rPr>
            </a:br>
            <a:br>
              <a:rPr lang="sk-SK" sz="1600" b="1" dirty="0">
                <a:solidFill>
                  <a:schemeClr val="tx2">
                    <a:lumMod val="75000"/>
                  </a:schemeClr>
                </a:solidFill>
              </a:rPr>
            </a:br>
            <a:br>
              <a:rPr lang="sk-SK" sz="1600" dirty="0">
                <a:solidFill>
                  <a:schemeClr val="tx2">
                    <a:lumMod val="75000"/>
                  </a:schemeClr>
                </a:solidFill>
              </a:rPr>
            </a:br>
            <a:endParaRPr lang="sk-SK" sz="1600" dirty="0">
              <a:solidFill>
                <a:schemeClr val="tx2">
                  <a:lumMod val="75000"/>
                </a:schemeClr>
              </a:solidFill>
            </a:endParaRPr>
          </a:p>
        </p:txBody>
      </p:sp>
      <p:pic>
        <p:nvPicPr>
          <p:cNvPr id="5" name="Zástupný objekt pre obsah 4">
            <a:extLst>
              <a:ext uri="{FF2B5EF4-FFF2-40B4-BE49-F238E27FC236}">
                <a16:creationId xmlns:a16="http://schemas.microsoft.com/office/drawing/2014/main" id="{26C720A1-D3D4-F7FC-B7E0-0D56298D1571}"/>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89107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FDD20-B6A5-CC45-99C4-F64C4B60B5C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734CCD7-E217-8D70-F531-35E6496C1BD3}"/>
              </a:ext>
            </a:extLst>
          </p:cNvPr>
          <p:cNvSpPr>
            <a:spLocks noGrp="1"/>
          </p:cNvSpPr>
          <p:nvPr>
            <p:ph type="title"/>
          </p:nvPr>
        </p:nvSpPr>
        <p:spPr>
          <a:xfrm>
            <a:off x="614704" y="300801"/>
            <a:ext cx="10752666" cy="7377653"/>
          </a:xfrm>
        </p:spPr>
        <p:txBody>
          <a:bodyPr>
            <a:normAutofit/>
          </a:bodyPr>
          <a:lstStyle/>
          <a:p>
            <a:r>
              <a:rPr lang="sk-SK" b="1" dirty="0"/>
              <a:t>2.8. Durenie</a:t>
            </a:r>
            <a:br>
              <a:rPr lang="sk-SK" b="1" dirty="0"/>
            </a:br>
            <a:r>
              <a:rPr lang="sk-SK" sz="2200" dirty="0">
                <a:solidFill>
                  <a:schemeClr val="tx2">
                    <a:lumMod val="75000"/>
                  </a:schemeClr>
                </a:solidFill>
              </a:rPr>
              <a:t>Ak príde vodič pri sledovaní stopy k ležovisku postrieľanej zveri, ktoré zver už pred časom opustila (studené ležovisko), pracuje na stope ďalej až k teplému ležovisku, alebo tak dlho, až sa zver pred psom zdvihne alebo odíde. Vodič musí túto situáciu hlásiť rozhodcovi a vyčkať na jeho ďalšie pokyny. Ak rozhodca dá pokyn na vypustenie psa, má pes sledovať zver tak dlho, až ju zastaví. Pes nesmie duriť zdravú zver. Ak sa omylom vypustí za takouto zverou, musí ju sám opustiť a spravidla do </a:t>
            </a:r>
            <a:r>
              <a:rPr lang="sk-SK" sz="2200" dirty="0">
                <a:solidFill>
                  <a:srgbClr val="FF0000"/>
                </a:solidFill>
              </a:rPr>
              <a:t>15 minút </a:t>
            </a:r>
            <a:r>
              <a:rPr lang="sk-SK" sz="2200" dirty="0">
                <a:solidFill>
                  <a:schemeClr val="tx2">
                    <a:lumMod val="75000"/>
                  </a:schemeClr>
                </a:solidFill>
              </a:rPr>
              <a:t>sa vrátiť. Dlhšie prenasledovanie zveri znižuje známku úmerne o 1 až 2 stupne.</a:t>
            </a:r>
            <a:br>
              <a:rPr lang="sk-SK" sz="2200" dirty="0">
                <a:solidFill>
                  <a:schemeClr val="tx2">
                    <a:lumMod val="75000"/>
                  </a:schemeClr>
                </a:solidFill>
              </a:rPr>
            </a:br>
            <a:r>
              <a:rPr lang="sk-SK" sz="2200" dirty="0">
                <a:solidFill>
                  <a:schemeClr val="tx2">
                    <a:lumMod val="75000"/>
                  </a:schemeClr>
                </a:solidFill>
              </a:rPr>
              <a:t>Rozhodca musí dávať pozor, či pes durí s hlasom na stope, alebo len keď zver vidí, či zver prenasleduje náruživo, alebo hlási len slabo a občas, prípadne či sa dokonca vráti k vodičovi a ten ho musí znova povzbudzovať k dureniu. </a:t>
            </a:r>
            <a:br>
              <a:rPr lang="sk-SK" sz="2200" dirty="0">
                <a:solidFill>
                  <a:schemeClr val="tx2">
                    <a:lumMod val="75000"/>
                  </a:schemeClr>
                </a:solidFill>
              </a:rPr>
            </a:br>
            <a:br>
              <a:rPr lang="sk-SK" sz="2200" dirty="0">
                <a:solidFill>
                  <a:schemeClr val="tx2">
                    <a:lumMod val="75000"/>
                  </a:schemeClr>
                </a:solidFill>
              </a:rPr>
            </a:br>
            <a:r>
              <a:rPr lang="sk-SK" sz="2200" dirty="0">
                <a:solidFill>
                  <a:schemeClr val="tx2">
                    <a:lumMod val="75000"/>
                  </a:schemeClr>
                </a:solidFill>
              </a:rPr>
              <a:t>Známku 4 môže dostať iba pes, ktorý nepretržite hlási aj teplú stopu, teda nielen zver po jej zočení.</a:t>
            </a:r>
            <a:br>
              <a:rPr lang="sk-SK" sz="2200" dirty="0">
                <a:solidFill>
                  <a:schemeClr val="tx2">
                    <a:lumMod val="75000"/>
                  </a:schemeClr>
                </a:solidFill>
              </a:rPr>
            </a:br>
            <a:r>
              <a:rPr lang="sk-SK" sz="2200" dirty="0">
                <a:solidFill>
                  <a:schemeClr val="tx2">
                    <a:lumMod val="75000"/>
                  </a:schemeClr>
                </a:solidFill>
              </a:rPr>
              <a:t>Psy, ktoré zver prenasledujú nemo a nie sú hlasité ani na zočenie, môžu dostať len známku 0.</a:t>
            </a:r>
            <a:br>
              <a:rPr lang="sk-SK" sz="2200" dirty="0">
                <a:solidFill>
                  <a:schemeClr val="tx2">
                    <a:lumMod val="75000"/>
                  </a:schemeClr>
                </a:solidFill>
              </a:rPr>
            </a:br>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86FE4DF4-4382-5AEA-EB4F-F8588F5C59A0}"/>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390550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ABAEB-13CC-BFEA-8355-208CF73EADA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7C33C3E-0F7D-D12F-671B-F743472CEFCC}"/>
              </a:ext>
            </a:extLst>
          </p:cNvPr>
          <p:cNvSpPr>
            <a:spLocks noGrp="1"/>
          </p:cNvSpPr>
          <p:nvPr>
            <p:ph type="title"/>
          </p:nvPr>
        </p:nvSpPr>
        <p:spPr>
          <a:xfrm>
            <a:off x="614704" y="300801"/>
            <a:ext cx="10752666" cy="7377653"/>
          </a:xfrm>
        </p:spPr>
        <p:txBody>
          <a:bodyPr>
            <a:normAutofit/>
          </a:bodyPr>
          <a:lstStyle/>
          <a:p>
            <a:br>
              <a:rPr lang="sk-SK" b="1" dirty="0"/>
            </a:br>
            <a:r>
              <a:rPr lang="sk-SK" b="1" dirty="0"/>
              <a:t>2.9. Hlasité stavanie</a:t>
            </a:r>
            <a:br>
              <a:rPr lang="sk-SK" b="1" dirty="0"/>
            </a:br>
            <a:r>
              <a:rPr lang="sk-SK" sz="2700" dirty="0">
                <a:solidFill>
                  <a:schemeClr val="tx2">
                    <a:lumMod val="75000"/>
                  </a:schemeClr>
                </a:solidFill>
              </a:rPr>
              <a:t>Ak pes poranenú zver stavia, má ju hlasito ohlasovať, pričom má stáť podľa možnosti proti hlave zveri. Pes nemá zver strhnúť. Nie je chyba, ak pes donúti zver, ktorá sa nechce dať zastaviť, zastaviť chytením za pätu.</a:t>
            </a:r>
            <a:br>
              <a:rPr lang="sk-SK" sz="2700" dirty="0">
                <a:solidFill>
                  <a:schemeClr val="tx2">
                    <a:lumMod val="75000"/>
                  </a:schemeClr>
                </a:solidFill>
              </a:rPr>
            </a:br>
            <a:r>
              <a:rPr lang="sk-SK" sz="2700" dirty="0">
                <a:solidFill>
                  <a:schemeClr val="tx2">
                    <a:lumMod val="75000"/>
                  </a:schemeClr>
                </a:solidFill>
              </a:rPr>
              <a:t>Rozhodca pozoruje psa pri hlásení veľmi pozorne, musí sa zamerať najmä na hodnotenie vytrvalosti v hlasitom stavaní. Hlasité stavanie sa všeobecne skúša aspoň 15 minút, aby sa výkon mohol presne pozorovať a ohodnotiť. Farbiar nesmie za žiadnych okolností opustiť zver, ktorú stavia. Musí vydržať zver stavať tak dlho, kým mu stačia sily.</a:t>
            </a:r>
            <a:br>
              <a:rPr lang="sk-SK" sz="2700" dirty="0">
                <a:solidFill>
                  <a:schemeClr val="tx2">
                    <a:lumMod val="75000"/>
                  </a:schemeClr>
                </a:solidFill>
              </a:rPr>
            </a:br>
            <a:r>
              <a:rPr lang="sk-SK" sz="2700" dirty="0">
                <a:solidFill>
                  <a:schemeClr val="tx2">
                    <a:lumMod val="75000"/>
                  </a:schemeClr>
                </a:solidFill>
              </a:rPr>
              <a:t>Známku 4 možno udeliť iba vtedy, ak má pes príležitosť hlásiť zver najmenej 30 minút </a:t>
            </a:r>
            <a:r>
              <a:rPr lang="sk-SK" sz="2700" dirty="0">
                <a:solidFill>
                  <a:srgbClr val="FF0000"/>
                </a:solidFill>
              </a:rPr>
              <a:t>bez toho, aby sa čo len raz vrátil k vodičovi.</a:t>
            </a:r>
            <a:br>
              <a:rPr lang="sk-SK" sz="2700" dirty="0">
                <a:solidFill>
                  <a:srgbClr val="FF0000"/>
                </a:solidFill>
              </a:rPr>
            </a:br>
            <a:br>
              <a:rPr lang="sk-SK" sz="2700" dirty="0">
                <a:solidFill>
                  <a:schemeClr val="tx2">
                    <a:lumMod val="75000"/>
                  </a:schemeClr>
                </a:solidFill>
              </a:rPr>
            </a:br>
            <a:endParaRPr lang="sk-SK" sz="2700" dirty="0">
              <a:solidFill>
                <a:schemeClr val="tx2">
                  <a:lumMod val="75000"/>
                </a:schemeClr>
              </a:solidFill>
            </a:endParaRPr>
          </a:p>
        </p:txBody>
      </p:sp>
      <p:pic>
        <p:nvPicPr>
          <p:cNvPr id="5" name="Zástupný objekt pre obsah 4">
            <a:extLst>
              <a:ext uri="{FF2B5EF4-FFF2-40B4-BE49-F238E27FC236}">
                <a16:creationId xmlns:a16="http://schemas.microsoft.com/office/drawing/2014/main" id="{5302C2F7-624B-DC53-7AF8-AE66389427A2}"/>
              </a:ext>
            </a:extLst>
          </p:cNvPr>
          <p:cNvPicPr>
            <a:picLocks noGrp="1" noChangeAspect="1"/>
          </p:cNvPicPr>
          <p:nvPr>
            <p:ph idx="1"/>
          </p:nvPr>
        </p:nvPicPr>
        <p:blipFill>
          <a:blip r:embed="rId3"/>
          <a:stretch>
            <a:fillRect/>
          </a:stretch>
        </p:blipFill>
        <p:spPr>
          <a:xfrm>
            <a:off x="-1034343" y="-50800"/>
            <a:ext cx="700711" cy="703205"/>
          </a:xfrm>
          <a:prstGeom prst="rect">
            <a:avLst/>
          </a:prstGeom>
        </p:spPr>
      </p:pic>
    </p:spTree>
    <p:extLst>
      <p:ext uri="{BB962C8B-B14F-4D97-AF65-F5344CB8AC3E}">
        <p14:creationId xmlns:p14="http://schemas.microsoft.com/office/powerpoint/2010/main" val="899636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13E711-27A2-EE7B-188E-2E304C8BD002}"/>
              </a:ext>
            </a:extLst>
          </p:cNvPr>
          <p:cNvSpPr>
            <a:spLocks noGrp="1"/>
          </p:cNvSpPr>
          <p:nvPr>
            <p:ph type="title"/>
          </p:nvPr>
        </p:nvSpPr>
        <p:spPr>
          <a:xfrm>
            <a:off x="677334" y="609600"/>
            <a:ext cx="8596668" cy="568751"/>
          </a:xfrm>
        </p:spPr>
        <p:txBody>
          <a:bodyPr>
            <a:normAutofit fontScale="90000"/>
          </a:bodyPr>
          <a:lstStyle/>
          <a:p>
            <a:r>
              <a:rPr lang="sk-SK" dirty="0"/>
              <a:t>3. Plánovanie skúšok</a:t>
            </a:r>
          </a:p>
        </p:txBody>
      </p:sp>
      <p:sp>
        <p:nvSpPr>
          <p:cNvPr id="3" name="Zástupný objekt pre obsah 2">
            <a:extLst>
              <a:ext uri="{FF2B5EF4-FFF2-40B4-BE49-F238E27FC236}">
                <a16:creationId xmlns:a16="http://schemas.microsoft.com/office/drawing/2014/main" id="{996218C1-7429-D42D-6080-8B1BCF8B02EE}"/>
              </a:ext>
            </a:extLst>
          </p:cNvPr>
          <p:cNvSpPr>
            <a:spLocks noGrp="1"/>
          </p:cNvSpPr>
          <p:nvPr>
            <p:ph idx="1"/>
          </p:nvPr>
        </p:nvSpPr>
        <p:spPr>
          <a:xfrm>
            <a:off x="677334" y="1395167"/>
            <a:ext cx="8596668" cy="5062194"/>
          </a:xfrm>
        </p:spPr>
        <p:txBody>
          <a:bodyPr>
            <a:normAutofit fontScale="92500"/>
          </a:bodyPr>
          <a:lstStyle/>
          <a:p>
            <a:pPr marL="0" indent="0">
              <a:buNone/>
            </a:pPr>
            <a:r>
              <a:rPr lang="sk-SK" dirty="0"/>
              <a:t>Usporiadateľmi skúšok poľovnej upotrebiteľnosti sú organizácie SPK a ostatní užívatelia poľovných revírov. Oblastné poľovnícke komory sú povinné nahlásiť kancelárii SPK plán pripravovaných skúšok za všetky organizačné zložky, spadajúce do jeho územnej pôsobnosti, do </a:t>
            </a:r>
            <a:r>
              <a:rPr lang="sk-SK" dirty="0">
                <a:solidFill>
                  <a:srgbClr val="FF0000"/>
                </a:solidFill>
              </a:rPr>
              <a:t>30. 11. </a:t>
            </a:r>
            <a:r>
              <a:rPr lang="sk-SK" dirty="0"/>
              <a:t>predchádzajúceho roka. V pláne kynologických akcií musia byť uvedené údaje: druh, dátum a miesto konania akcie. </a:t>
            </a:r>
          </a:p>
          <a:p>
            <a:pPr marL="0" indent="0">
              <a:buNone/>
            </a:pPr>
            <a:r>
              <a:rPr lang="sk-SK" dirty="0"/>
              <a:t>Kancelária SPK plán po spracovaní a schválení v príslušných orgánoch zverejní vo Vestníku SPK prípadne i v odborných poľovníckych a kynologických časopisoch, na </a:t>
            </a:r>
            <a:r>
              <a:rPr lang="sk-SK" dirty="0" err="1"/>
              <a:t>webowých</a:t>
            </a:r>
            <a:r>
              <a:rPr lang="sk-SK" dirty="0"/>
              <a:t> stránkach SPK, jej členských organizácií, či kynologických organizácií. </a:t>
            </a:r>
          </a:p>
          <a:p>
            <a:pPr marL="0" indent="0">
              <a:buNone/>
            </a:pPr>
            <a:r>
              <a:rPr lang="sk-SK" dirty="0"/>
              <a:t>Zmeny v konečnom časovom pláne skúšok sa môžu robiť len so súhlasom kancelárie SPK. </a:t>
            </a:r>
          </a:p>
          <a:p>
            <a:pPr marL="0" indent="0">
              <a:buNone/>
            </a:pPr>
            <a:r>
              <a:rPr lang="sk-SK" dirty="0"/>
              <a:t>Usporiadatelia si nemôžu robiť zmeny sami bez súhlasu SPK. Také skúšky budú prehlásené za neplatné. </a:t>
            </a:r>
          </a:p>
          <a:p>
            <a:pPr marL="0" indent="0">
              <a:buNone/>
            </a:pPr>
            <a:r>
              <a:rPr lang="sk-SK" dirty="0"/>
              <a:t> V prípade potreby môžu poľovnícke organizácie alebo priamo užívatelia poľovných revírov usporiadať skúšky aj mimo plánu. Ak bude usporiadateľom skúšok mimo plánu užívateľ poľovného revíru, musí o ich uskutočnení informovať príslušnú OPK. </a:t>
            </a:r>
          </a:p>
          <a:p>
            <a:pPr marL="0" indent="0">
              <a:buNone/>
            </a:pPr>
            <a:r>
              <a:rPr lang="sk-SK" b="1" dirty="0">
                <a:solidFill>
                  <a:srgbClr val="FF0000"/>
                </a:solidFill>
              </a:rPr>
              <a:t>Za organizáciu a priebeh skúšok zodpovedá usporiadateľská organizácia.</a:t>
            </a:r>
          </a:p>
        </p:txBody>
      </p:sp>
    </p:spTree>
    <p:extLst>
      <p:ext uri="{BB962C8B-B14F-4D97-AF65-F5344CB8AC3E}">
        <p14:creationId xmlns:p14="http://schemas.microsoft.com/office/powerpoint/2010/main" val="5233487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BA1B-0E60-F10A-04BA-BFDDDFBEF9F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17318B8-EB63-0BD0-1834-368A7830B1CE}"/>
              </a:ext>
            </a:extLst>
          </p:cNvPr>
          <p:cNvSpPr>
            <a:spLocks noGrp="1"/>
          </p:cNvSpPr>
          <p:nvPr>
            <p:ph type="title"/>
          </p:nvPr>
        </p:nvSpPr>
        <p:spPr>
          <a:xfrm>
            <a:off x="602178" y="0"/>
            <a:ext cx="10752666" cy="7377653"/>
          </a:xfrm>
        </p:spPr>
        <p:txBody>
          <a:bodyPr>
            <a:normAutofit fontScale="90000"/>
          </a:bodyPr>
          <a:lstStyle/>
          <a:p>
            <a:r>
              <a:rPr lang="sk-SK" b="1" i="1" dirty="0"/>
              <a:t>Celkové hodnotenie na IHF</a:t>
            </a:r>
            <a:br>
              <a:rPr lang="sk-SK" b="1" i="1" dirty="0"/>
            </a:br>
            <a:r>
              <a:rPr lang="sk-SK" sz="2700" dirty="0">
                <a:solidFill>
                  <a:schemeClr val="tx2">
                    <a:lumMod val="75000"/>
                  </a:schemeClr>
                </a:solidFill>
              </a:rPr>
              <a:t>Aby farbiar obstál na individuálnych hlavných skúškach farbiarov, nesmie byť zo žiadneho predmetu ohodnotený známkou 0 (okrem hlásenia a oznamovania uhynutej zveri) a musí dosiahnuť aspoň minimálny počet bodov uvedený v tabuľke. </a:t>
            </a:r>
            <a:br>
              <a:rPr lang="sk-SK" sz="2700" dirty="0">
                <a:solidFill>
                  <a:schemeClr val="tx2">
                    <a:lumMod val="75000"/>
                  </a:schemeClr>
                </a:solidFill>
              </a:rPr>
            </a:br>
            <a:r>
              <a:rPr lang="sk-SK" sz="2700" dirty="0">
                <a:solidFill>
                  <a:schemeClr val="tx2">
                    <a:lumMod val="75000"/>
                  </a:schemeClr>
                </a:solidFill>
              </a:rPr>
              <a:t>I. cenu môže získať aj farbiar, ktorý nemal možnosť zver duriť a hlasito stavať za predpokladu, že z výkonu pri </a:t>
            </a:r>
            <a:r>
              <a:rPr lang="sk-SK" sz="2700" dirty="0" err="1">
                <a:solidFill>
                  <a:schemeClr val="tx2">
                    <a:lumMod val="75000"/>
                  </a:schemeClr>
                </a:solidFill>
              </a:rPr>
              <a:t>dohľadávke</a:t>
            </a:r>
            <a:r>
              <a:rPr lang="sk-SK" sz="2700" dirty="0">
                <a:solidFill>
                  <a:schemeClr val="tx2">
                    <a:lumMod val="75000"/>
                  </a:schemeClr>
                </a:solidFill>
              </a:rPr>
              <a:t> získal známku 4 a pracoval na stope aspoň 12 hodín starej, podľa odhadu rozhodcu aspoň 3000 metrov dlhej a zastrelenú zver dohľadal. </a:t>
            </a:r>
            <a:br>
              <a:rPr lang="sk-SK" sz="2700" dirty="0">
                <a:solidFill>
                  <a:schemeClr val="tx2">
                    <a:lumMod val="75000"/>
                  </a:schemeClr>
                </a:solidFill>
              </a:rPr>
            </a:br>
            <a:r>
              <a:rPr lang="sk-SK" sz="2700" dirty="0">
                <a:solidFill>
                  <a:schemeClr val="tx2">
                    <a:lumMod val="75000"/>
                  </a:schemeClr>
                </a:solidFill>
              </a:rPr>
              <a:t>V II. cene môže obstáť aj farbiar, ktorý nemal možnosť duriť a hlasito stavať zver za predpokladu, že dosiahol z výkonu pri </a:t>
            </a:r>
            <a:r>
              <a:rPr lang="sk-SK" sz="2700" dirty="0" err="1">
                <a:solidFill>
                  <a:schemeClr val="tx2">
                    <a:lumMod val="75000"/>
                  </a:schemeClr>
                </a:solidFill>
              </a:rPr>
              <a:t>dohľadávke</a:t>
            </a:r>
            <a:r>
              <a:rPr lang="sk-SK" sz="2700" dirty="0">
                <a:solidFill>
                  <a:schemeClr val="tx2">
                    <a:lumMod val="75000"/>
                  </a:schemeClr>
                </a:solidFill>
              </a:rPr>
              <a:t> na remeni známku 4 a pracoval na stope aspoň 12 hodín starej a najmenej 1000 metrov dlhej a zastrelenú zver dohľadal.</a:t>
            </a:r>
            <a:br>
              <a:rPr lang="sk-SK" sz="2700" dirty="0">
                <a:solidFill>
                  <a:schemeClr val="tx2">
                    <a:lumMod val="75000"/>
                  </a:schemeClr>
                </a:solidFill>
              </a:rPr>
            </a:br>
            <a:r>
              <a:rPr lang="sk-SK" sz="2700" dirty="0">
                <a:solidFill>
                  <a:schemeClr val="tx2">
                    <a:lumMod val="75000"/>
                  </a:schemeClr>
                </a:solidFill>
              </a:rPr>
              <a:t>Rozhodca je povinný uviesť v rozhodcovskej tabuľke okrem známok z jednotlivých skúšaných predmetov aj všetky potrebné údaje o práci farbiara podľa predtlače na druhej strane rozhodcovskej tabuľky a v rubrike "poznámka" </a:t>
            </a:r>
            <a:r>
              <a:rPr lang="sk-SK" sz="2700" dirty="0">
                <a:solidFill>
                  <a:srgbClr val="FF0000"/>
                </a:solidFill>
              </a:rPr>
              <a:t>slovne popísať správanie sa pri zastrelenej zveri a ďalšie údaje pre posúdenie kvalít psa</a:t>
            </a:r>
            <a:r>
              <a:rPr lang="sk-SK" sz="2700" dirty="0">
                <a:solidFill>
                  <a:schemeClr val="tx2">
                    <a:lumMod val="75000"/>
                  </a:schemeClr>
                </a:solidFill>
              </a:rPr>
              <a:t>, najmä ak ide o výnimočné prípady.</a:t>
            </a:r>
            <a:br>
              <a:rPr lang="sk-SK" sz="2700" dirty="0">
                <a:solidFill>
                  <a:schemeClr val="tx2">
                    <a:lumMod val="75000"/>
                  </a:schemeClr>
                </a:solidFill>
              </a:rPr>
            </a:br>
            <a:br>
              <a:rPr lang="sk-SK" sz="2200" dirty="0">
                <a:solidFill>
                  <a:schemeClr val="tx2">
                    <a:lumMod val="75000"/>
                  </a:schemeClr>
                </a:solidFill>
              </a:rPr>
            </a:br>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70D103BC-87E5-67B3-B84A-B611145B465A}"/>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Tree>
    <p:extLst>
      <p:ext uri="{BB962C8B-B14F-4D97-AF65-F5344CB8AC3E}">
        <p14:creationId xmlns:p14="http://schemas.microsoft.com/office/powerpoint/2010/main" val="2677320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0A9B8-69D8-1AF0-3D48-BBE62644892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346489A-7951-0547-2E2F-A922895CCED4}"/>
              </a:ext>
            </a:extLst>
          </p:cNvPr>
          <p:cNvSpPr>
            <a:spLocks noGrp="1"/>
          </p:cNvSpPr>
          <p:nvPr>
            <p:ph type="title"/>
          </p:nvPr>
        </p:nvSpPr>
        <p:spPr>
          <a:xfrm>
            <a:off x="2530258" y="1215025"/>
            <a:ext cx="7002049" cy="449684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326465BB-9153-ABF0-410A-8B9733E056C2}"/>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10" name="Obrázok 9">
            <a:extLst>
              <a:ext uri="{FF2B5EF4-FFF2-40B4-BE49-F238E27FC236}">
                <a16:creationId xmlns:a16="http://schemas.microsoft.com/office/drawing/2014/main" id="{CC0C63D8-D2A8-CEDC-B4D9-CDC8E683245B}"/>
              </a:ext>
            </a:extLst>
          </p:cNvPr>
          <p:cNvPicPr>
            <a:picLocks noChangeAspect="1"/>
          </p:cNvPicPr>
          <p:nvPr/>
        </p:nvPicPr>
        <p:blipFill>
          <a:blip r:embed="rId3"/>
          <a:stretch>
            <a:fillRect/>
          </a:stretch>
        </p:blipFill>
        <p:spPr>
          <a:xfrm>
            <a:off x="2863850" y="1365250"/>
            <a:ext cx="6464300" cy="4127500"/>
          </a:xfrm>
          <a:prstGeom prst="rect">
            <a:avLst/>
          </a:prstGeom>
        </p:spPr>
      </p:pic>
      <p:sp>
        <p:nvSpPr>
          <p:cNvPr id="11" name="BlokTextu 10">
            <a:extLst>
              <a:ext uri="{FF2B5EF4-FFF2-40B4-BE49-F238E27FC236}">
                <a16:creationId xmlns:a16="http://schemas.microsoft.com/office/drawing/2014/main" id="{6F3F98C0-9F54-E1CD-6A24-9D006038FD82}"/>
              </a:ext>
            </a:extLst>
          </p:cNvPr>
          <p:cNvSpPr txBox="1"/>
          <p:nvPr/>
        </p:nvSpPr>
        <p:spPr>
          <a:xfrm>
            <a:off x="5047989" y="648360"/>
            <a:ext cx="1975669" cy="400110"/>
          </a:xfrm>
          <a:prstGeom prst="rect">
            <a:avLst/>
          </a:prstGeom>
          <a:noFill/>
        </p:spPr>
        <p:txBody>
          <a:bodyPr wrap="none" rtlCol="0">
            <a:spAutoFit/>
          </a:bodyPr>
          <a:lstStyle/>
          <a:p>
            <a:r>
              <a:rPr lang="sk-SK" sz="2000" b="1" dirty="0"/>
              <a:t>Tabuľka pre PF</a:t>
            </a:r>
          </a:p>
        </p:txBody>
      </p:sp>
    </p:spTree>
    <p:extLst>
      <p:ext uri="{BB962C8B-B14F-4D97-AF65-F5344CB8AC3E}">
        <p14:creationId xmlns:p14="http://schemas.microsoft.com/office/powerpoint/2010/main" val="1506882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23F30-C8F3-6519-6F45-EC89E334CF8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8D9EB98-30A6-79F4-794B-48CC4AAA0611}"/>
              </a:ext>
            </a:extLst>
          </p:cNvPr>
          <p:cNvSpPr>
            <a:spLocks noGrp="1"/>
          </p:cNvSpPr>
          <p:nvPr>
            <p:ph type="title"/>
          </p:nvPr>
        </p:nvSpPr>
        <p:spPr>
          <a:xfrm>
            <a:off x="2252546" y="1248937"/>
            <a:ext cx="7794703" cy="4040614"/>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BA9FF1A9-99CB-EF13-599D-F32FE78A8094}"/>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2DD9C4ED-D6D1-4A39-D774-C7AD59C2F697}"/>
              </a:ext>
            </a:extLst>
          </p:cNvPr>
          <p:cNvPicPr>
            <a:picLocks noChangeAspect="1"/>
          </p:cNvPicPr>
          <p:nvPr/>
        </p:nvPicPr>
        <p:blipFill>
          <a:blip r:embed="rId3"/>
          <a:stretch>
            <a:fillRect/>
          </a:stretch>
        </p:blipFill>
        <p:spPr>
          <a:xfrm>
            <a:off x="2876550" y="1568450"/>
            <a:ext cx="6438900" cy="3721100"/>
          </a:xfrm>
          <a:prstGeom prst="rect">
            <a:avLst/>
          </a:prstGeom>
        </p:spPr>
      </p:pic>
      <p:sp>
        <p:nvSpPr>
          <p:cNvPr id="6" name="BlokTextu 5">
            <a:extLst>
              <a:ext uri="{FF2B5EF4-FFF2-40B4-BE49-F238E27FC236}">
                <a16:creationId xmlns:a16="http://schemas.microsoft.com/office/drawing/2014/main" id="{AF93CBC1-FF72-61A5-7236-67F85FFF6F43}"/>
              </a:ext>
            </a:extLst>
          </p:cNvPr>
          <p:cNvSpPr txBox="1"/>
          <p:nvPr/>
        </p:nvSpPr>
        <p:spPr>
          <a:xfrm>
            <a:off x="4939991" y="562466"/>
            <a:ext cx="2219092" cy="400110"/>
          </a:xfrm>
          <a:prstGeom prst="rect">
            <a:avLst/>
          </a:prstGeom>
          <a:noFill/>
        </p:spPr>
        <p:txBody>
          <a:bodyPr wrap="square" rtlCol="0">
            <a:spAutoFit/>
          </a:bodyPr>
          <a:lstStyle/>
          <a:p>
            <a:r>
              <a:rPr lang="sk-SK" sz="2000" b="1" dirty="0"/>
              <a:t>Tabuľka pre IHF</a:t>
            </a:r>
          </a:p>
        </p:txBody>
      </p:sp>
    </p:spTree>
    <p:extLst>
      <p:ext uri="{BB962C8B-B14F-4D97-AF65-F5344CB8AC3E}">
        <p14:creationId xmlns:p14="http://schemas.microsoft.com/office/powerpoint/2010/main" val="1062400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20F6-75F1-D068-D478-D2642D87D7A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5B7786E-7319-104D-0F36-FAF87A5A3003}"/>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3996D719-843A-DAFD-153F-FEADFFC65F8E}"/>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
        <p:nvSpPr>
          <p:cNvPr id="3" name="BlokTextu 2">
            <a:extLst>
              <a:ext uri="{FF2B5EF4-FFF2-40B4-BE49-F238E27FC236}">
                <a16:creationId xmlns:a16="http://schemas.microsoft.com/office/drawing/2014/main" id="{E9511731-0A56-F5AC-0ECB-4F528BE24DAC}"/>
              </a:ext>
            </a:extLst>
          </p:cNvPr>
          <p:cNvSpPr txBox="1"/>
          <p:nvPr/>
        </p:nvSpPr>
        <p:spPr>
          <a:xfrm>
            <a:off x="2367420" y="652405"/>
            <a:ext cx="5632376" cy="369332"/>
          </a:xfrm>
          <a:prstGeom prst="rect">
            <a:avLst/>
          </a:prstGeom>
          <a:noFill/>
        </p:spPr>
        <p:txBody>
          <a:bodyPr wrap="none" rtlCol="0">
            <a:spAutoFit/>
          </a:bodyPr>
          <a:lstStyle/>
          <a:p>
            <a:r>
              <a:rPr lang="sk-SK" dirty="0"/>
              <a:t>Chyby, ktoré sa vyskytujú počas vypisovania tabuliek</a:t>
            </a:r>
          </a:p>
        </p:txBody>
      </p:sp>
      <p:pic>
        <p:nvPicPr>
          <p:cNvPr id="6" name="Obrázok 5">
            <a:extLst>
              <a:ext uri="{FF2B5EF4-FFF2-40B4-BE49-F238E27FC236}">
                <a16:creationId xmlns:a16="http://schemas.microsoft.com/office/drawing/2014/main" id="{25B384E8-FA9C-BD71-8F04-4EBE60737CBD}"/>
              </a:ext>
            </a:extLst>
          </p:cNvPr>
          <p:cNvPicPr>
            <a:picLocks noChangeAspect="1"/>
          </p:cNvPicPr>
          <p:nvPr/>
        </p:nvPicPr>
        <p:blipFill>
          <a:blip r:embed="rId3"/>
          <a:stretch>
            <a:fillRect/>
          </a:stretch>
        </p:blipFill>
        <p:spPr>
          <a:xfrm>
            <a:off x="478063" y="1373341"/>
            <a:ext cx="10087405" cy="5869288"/>
          </a:xfrm>
          <a:prstGeom prst="rect">
            <a:avLst/>
          </a:prstGeom>
        </p:spPr>
      </p:pic>
    </p:spTree>
    <p:extLst>
      <p:ext uri="{BB962C8B-B14F-4D97-AF65-F5344CB8AC3E}">
        <p14:creationId xmlns:p14="http://schemas.microsoft.com/office/powerpoint/2010/main" val="24358656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238D7-EF0E-6EC3-D261-0C9451167C6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31E494C-6472-8DEC-558C-4044203244D1}"/>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2717DC26-E344-D9EB-AD35-009A7B2E92B0}"/>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74772633-3BF2-DAD6-C564-785B48209FD5}"/>
              </a:ext>
            </a:extLst>
          </p:cNvPr>
          <p:cNvPicPr>
            <a:picLocks noChangeAspect="1"/>
          </p:cNvPicPr>
          <p:nvPr/>
        </p:nvPicPr>
        <p:blipFill>
          <a:blip r:embed="rId3"/>
          <a:stretch>
            <a:fillRect/>
          </a:stretch>
        </p:blipFill>
        <p:spPr>
          <a:xfrm>
            <a:off x="-160829" y="-348438"/>
            <a:ext cx="11307800" cy="7206438"/>
          </a:xfrm>
          <a:prstGeom prst="rect">
            <a:avLst/>
          </a:prstGeom>
        </p:spPr>
      </p:pic>
    </p:spTree>
    <p:extLst>
      <p:ext uri="{BB962C8B-B14F-4D97-AF65-F5344CB8AC3E}">
        <p14:creationId xmlns:p14="http://schemas.microsoft.com/office/powerpoint/2010/main" val="134264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04195-464B-2E2C-EA30-1EC10E31B69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52C3F29-BF09-5C6A-6289-A9B66A5657DB}"/>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BADC692C-55F9-0CB9-314D-13EFF48D8592}"/>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6DFCF2AD-BD44-FB6E-B9A5-2CEC6B490B50}"/>
              </a:ext>
            </a:extLst>
          </p:cNvPr>
          <p:cNvPicPr>
            <a:picLocks noChangeAspect="1"/>
          </p:cNvPicPr>
          <p:nvPr/>
        </p:nvPicPr>
        <p:blipFill>
          <a:blip r:embed="rId3"/>
          <a:stretch>
            <a:fillRect/>
          </a:stretch>
        </p:blipFill>
        <p:spPr>
          <a:xfrm>
            <a:off x="-333632" y="563301"/>
            <a:ext cx="10752665" cy="6852652"/>
          </a:xfrm>
          <a:prstGeom prst="rect">
            <a:avLst/>
          </a:prstGeom>
        </p:spPr>
      </p:pic>
    </p:spTree>
    <p:extLst>
      <p:ext uri="{BB962C8B-B14F-4D97-AF65-F5344CB8AC3E}">
        <p14:creationId xmlns:p14="http://schemas.microsoft.com/office/powerpoint/2010/main" val="9631120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FC77C-8B7E-9E63-300F-E1D84266064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12F3104-4689-635A-D69D-54F85C974555}"/>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2F666F5B-DFB9-82DA-EC12-37303E88BF22}"/>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55D95B49-FA90-7F08-002C-01CE5B0E2B23}"/>
              </a:ext>
            </a:extLst>
          </p:cNvPr>
          <p:cNvPicPr>
            <a:picLocks noChangeAspect="1"/>
          </p:cNvPicPr>
          <p:nvPr/>
        </p:nvPicPr>
        <p:blipFill>
          <a:blip r:embed="rId3"/>
          <a:stretch>
            <a:fillRect/>
          </a:stretch>
        </p:blipFill>
        <p:spPr>
          <a:xfrm>
            <a:off x="-417847" y="440919"/>
            <a:ext cx="11785217" cy="6417081"/>
          </a:xfrm>
          <a:prstGeom prst="rect">
            <a:avLst/>
          </a:prstGeom>
        </p:spPr>
      </p:pic>
    </p:spTree>
    <p:extLst>
      <p:ext uri="{BB962C8B-B14F-4D97-AF65-F5344CB8AC3E}">
        <p14:creationId xmlns:p14="http://schemas.microsoft.com/office/powerpoint/2010/main" val="29577977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07D7F-8261-7B35-6AF8-882FF5ECEC3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C1228BA-C02C-D4B0-613B-93E706EF61CC}"/>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387B0245-BB0B-26E0-B99D-CCBE88856175}"/>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D3F04F41-7C15-CB05-5E08-859D9038F81C}"/>
              </a:ext>
            </a:extLst>
          </p:cNvPr>
          <p:cNvPicPr>
            <a:picLocks noChangeAspect="1"/>
          </p:cNvPicPr>
          <p:nvPr/>
        </p:nvPicPr>
        <p:blipFill>
          <a:blip r:embed="rId3"/>
          <a:stretch>
            <a:fillRect/>
          </a:stretch>
        </p:blipFill>
        <p:spPr>
          <a:xfrm>
            <a:off x="0" y="132067"/>
            <a:ext cx="11326258" cy="7212161"/>
          </a:xfrm>
          <a:prstGeom prst="rect">
            <a:avLst/>
          </a:prstGeom>
        </p:spPr>
      </p:pic>
    </p:spTree>
    <p:extLst>
      <p:ext uri="{BB962C8B-B14F-4D97-AF65-F5344CB8AC3E}">
        <p14:creationId xmlns:p14="http://schemas.microsoft.com/office/powerpoint/2010/main" val="29105845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71E8C-6AF5-D1FE-EEAE-1AEDE201531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87FF4A0-F988-412C-7C38-F63931FF09D1}"/>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4622FF4F-8FFC-55A9-B5F4-CF925C3154CB}"/>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665420E9-3902-7269-FF6A-D6219065DFA0}"/>
              </a:ext>
            </a:extLst>
          </p:cNvPr>
          <p:cNvPicPr>
            <a:picLocks noChangeAspect="1"/>
          </p:cNvPicPr>
          <p:nvPr/>
        </p:nvPicPr>
        <p:blipFill>
          <a:blip r:embed="rId3"/>
          <a:stretch>
            <a:fillRect/>
          </a:stretch>
        </p:blipFill>
        <p:spPr>
          <a:xfrm>
            <a:off x="-177256" y="0"/>
            <a:ext cx="11754552" cy="6985369"/>
          </a:xfrm>
          <a:prstGeom prst="rect">
            <a:avLst/>
          </a:prstGeom>
        </p:spPr>
      </p:pic>
    </p:spTree>
    <p:extLst>
      <p:ext uri="{BB962C8B-B14F-4D97-AF65-F5344CB8AC3E}">
        <p14:creationId xmlns:p14="http://schemas.microsoft.com/office/powerpoint/2010/main" val="21950631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0A9F1-FF7B-93EA-9B80-61AD49EB90A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F39D8EA-C55C-1668-70F6-D3130D28AFF1}"/>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FA05D8DC-3D32-DE27-84C3-368BA4576D80}"/>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1668AE84-DED2-5250-D5C9-F9541B690E5D}"/>
              </a:ext>
            </a:extLst>
          </p:cNvPr>
          <p:cNvPicPr>
            <a:picLocks noChangeAspect="1"/>
          </p:cNvPicPr>
          <p:nvPr/>
        </p:nvPicPr>
        <p:blipFill>
          <a:blip r:embed="rId3"/>
          <a:stretch>
            <a:fillRect/>
          </a:stretch>
        </p:blipFill>
        <p:spPr>
          <a:xfrm>
            <a:off x="2046513" y="-290286"/>
            <a:ext cx="7534691" cy="8040752"/>
          </a:xfrm>
          <a:prstGeom prst="rect">
            <a:avLst/>
          </a:prstGeom>
        </p:spPr>
      </p:pic>
    </p:spTree>
    <p:extLst>
      <p:ext uri="{BB962C8B-B14F-4D97-AF65-F5344CB8AC3E}">
        <p14:creationId xmlns:p14="http://schemas.microsoft.com/office/powerpoint/2010/main" val="2761391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A61591-8046-D1F5-A178-43237D65FCDD}"/>
              </a:ext>
            </a:extLst>
          </p:cNvPr>
          <p:cNvSpPr>
            <a:spLocks noGrp="1"/>
          </p:cNvSpPr>
          <p:nvPr>
            <p:ph type="title"/>
          </p:nvPr>
        </p:nvSpPr>
        <p:spPr>
          <a:xfrm>
            <a:off x="677334" y="609600"/>
            <a:ext cx="8596668" cy="625311"/>
          </a:xfrm>
        </p:spPr>
        <p:txBody>
          <a:bodyPr>
            <a:normAutofit fontScale="90000"/>
          </a:bodyPr>
          <a:lstStyle/>
          <a:p>
            <a:r>
              <a:rPr lang="sk-SK" dirty="0"/>
              <a:t>4. Účasť na skúškach a prihlášky</a:t>
            </a:r>
          </a:p>
        </p:txBody>
      </p:sp>
      <p:sp>
        <p:nvSpPr>
          <p:cNvPr id="3" name="Zástupný objekt pre obsah 2">
            <a:extLst>
              <a:ext uri="{FF2B5EF4-FFF2-40B4-BE49-F238E27FC236}">
                <a16:creationId xmlns:a16="http://schemas.microsoft.com/office/drawing/2014/main" id="{31B1144C-51F3-EA2A-241C-CCF3F72A54EF}"/>
              </a:ext>
            </a:extLst>
          </p:cNvPr>
          <p:cNvSpPr>
            <a:spLocks noGrp="1"/>
          </p:cNvSpPr>
          <p:nvPr>
            <p:ph idx="1"/>
          </p:nvPr>
        </p:nvSpPr>
        <p:spPr>
          <a:xfrm>
            <a:off x="677334" y="1329179"/>
            <a:ext cx="8596668" cy="5260157"/>
          </a:xfrm>
        </p:spPr>
        <p:txBody>
          <a:bodyPr>
            <a:normAutofit fontScale="85000" lnSpcReduction="20000"/>
          </a:bodyPr>
          <a:lstStyle/>
          <a:p>
            <a:pPr marL="0" indent="0">
              <a:buNone/>
            </a:pPr>
            <a:r>
              <a:rPr lang="sk-SK" dirty="0"/>
              <a:t>Na jednotlivých druhoch skúšok sa môžu zúčastniť psy príslušných poľovných plemien, ktorým je umožnené ten-ktorý druh skúšok absolvovať. Zoznam psov poľovných plemien a druhy skúšok poľovnej upotrebiteľnosti, ktoré môžu absolvovať, je uvedený v tabuľke č. 2 týchto zásad resp. vo vyhláške č.344/2009 </a:t>
            </a:r>
            <a:r>
              <a:rPr lang="sk-SK" dirty="0" err="1"/>
              <a:t>Z.z</a:t>
            </a:r>
            <a:r>
              <a:rPr lang="sk-SK" dirty="0"/>
              <a:t>. príloha č.35a</a:t>
            </a:r>
          </a:p>
          <a:p>
            <a:pPr marL="0" indent="0">
              <a:buNone/>
            </a:pPr>
            <a:r>
              <a:rPr lang="sk-SK" dirty="0"/>
              <a:t>Na skúškach môžu predvádzať psy osoby staršie ako </a:t>
            </a:r>
            <a:r>
              <a:rPr lang="sk-SK" dirty="0">
                <a:solidFill>
                  <a:srgbClr val="FF0000"/>
                </a:solidFill>
              </a:rPr>
              <a:t>15 rokov.</a:t>
            </a:r>
            <a:r>
              <a:rPr lang="sk-SK" dirty="0"/>
              <a:t> Na skúškach môžu predvádzať psy aj zahraniční vodiči, maximálne 20 % z prihlásených účastníkov. </a:t>
            </a:r>
          </a:p>
          <a:p>
            <a:pPr marL="0" indent="0">
              <a:buNone/>
            </a:pPr>
            <a:r>
              <a:rPr lang="sk-SK" dirty="0"/>
              <a:t>Pri prehliadke sa vodiči psov, nevlastniaci platný poľovný lístok na území SR, musia preukázať, že sú poistení zo zodpovednosti za spôsobené škody (môže to byť aj jednorazové poistenie). Od tejto povinnosti sú oslobodení účastníci </a:t>
            </a:r>
            <a:r>
              <a:rPr lang="sk-SK" dirty="0" err="1"/>
              <a:t>brlohárskych</a:t>
            </a:r>
            <a:r>
              <a:rPr lang="sk-SK" dirty="0"/>
              <a:t> skúšok. </a:t>
            </a:r>
          </a:p>
          <a:p>
            <a:pPr marL="0" indent="0">
              <a:buNone/>
            </a:pPr>
            <a:r>
              <a:rPr lang="sk-SK" dirty="0"/>
              <a:t>Počty psov a rozhodcov na jednotlivých druhoch skúšok poľovných psov sú uvedené v tabuľke č. 1, ktorá je súčasťou týchto zásad. </a:t>
            </a:r>
          </a:p>
          <a:p>
            <a:pPr marL="0" indent="0">
              <a:buNone/>
            </a:pPr>
            <a:r>
              <a:rPr lang="sk-SK" dirty="0"/>
              <a:t>Psy, prijaté na skúšky, musia byť: </a:t>
            </a:r>
          </a:p>
          <a:p>
            <a:pPr>
              <a:buAutoNum type="alphaLcParenR"/>
            </a:pPr>
            <a:r>
              <a:rPr lang="sk-SK" dirty="0"/>
              <a:t>registrované v uznaných plemenných knihách FCI, </a:t>
            </a:r>
          </a:p>
          <a:p>
            <a:pPr>
              <a:buAutoNum type="alphaLcParenR"/>
            </a:pPr>
            <a:r>
              <a:rPr lang="sk-SK" dirty="0"/>
              <a:t>pri veterinárnej prehliadke uznané za zdravé a spôsobilé, </a:t>
            </a:r>
          </a:p>
          <a:p>
            <a:pPr>
              <a:buAutoNum type="alphaLcParenR"/>
            </a:pPr>
            <a:r>
              <a:rPr lang="sk-SK" dirty="0"/>
              <a:t>na skúšky včas a riadne prihlásené. </a:t>
            </a:r>
          </a:p>
          <a:p>
            <a:pPr marL="0" indent="0">
              <a:buNone/>
            </a:pPr>
            <a:r>
              <a:rPr lang="sk-SK" dirty="0"/>
              <a:t>Prihlášky sa podávajú na predpísanom tlačive a do termínu uvedeného v propozíciách. Prijatie prihlášky je podmienené súčasným zaplatením stanoveného poplatku. Štartovací poplatok na skúšky určuje usporiadateľ podujatia. Za psy v majetku cudzích štátnych príslušníkov a nečlenov SPK môže usporiadateľ vyberať zvýšený poplatok . Zamietnutie prihlášky musí usporiadateľ skúšok spolu s odôvodnením oznámiť majiteľovi psa doporučeným listom najneskoršie 14 dní pred konaním skúšok. Usporiadateľ je povinný prihlášku zamietnuť vtedy, ak odporuje propozíciám. </a:t>
            </a:r>
            <a:r>
              <a:rPr lang="sk-SK" dirty="0">
                <a:solidFill>
                  <a:srgbClr val="FF0000"/>
                </a:solidFill>
              </a:rPr>
              <a:t>Prijímanie náhradníkov po oficiálnom otvorení skúšok je neprípustné</a:t>
            </a:r>
            <a:r>
              <a:rPr lang="sk-SK" dirty="0"/>
              <a:t>. </a:t>
            </a:r>
          </a:p>
        </p:txBody>
      </p:sp>
    </p:spTree>
    <p:extLst>
      <p:ext uri="{BB962C8B-B14F-4D97-AF65-F5344CB8AC3E}">
        <p14:creationId xmlns:p14="http://schemas.microsoft.com/office/powerpoint/2010/main" val="4239229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99718-308B-9010-627D-024E5A927AA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E403C62-8C8A-3DCA-FE3D-D91438F2958D}"/>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A6EC24A4-0F40-587B-F5C0-6CC7B9C5D68A}"/>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A33471A3-C361-A95A-0695-63731D8711E6}"/>
              </a:ext>
            </a:extLst>
          </p:cNvPr>
          <p:cNvPicPr>
            <a:picLocks noChangeAspect="1"/>
          </p:cNvPicPr>
          <p:nvPr/>
        </p:nvPicPr>
        <p:blipFill>
          <a:blip r:embed="rId3"/>
          <a:stretch>
            <a:fillRect/>
          </a:stretch>
        </p:blipFill>
        <p:spPr>
          <a:xfrm>
            <a:off x="234809" y="-165135"/>
            <a:ext cx="11821658" cy="7610963"/>
          </a:xfrm>
          <a:prstGeom prst="rect">
            <a:avLst/>
          </a:prstGeom>
        </p:spPr>
      </p:pic>
    </p:spTree>
    <p:extLst>
      <p:ext uri="{BB962C8B-B14F-4D97-AF65-F5344CB8AC3E}">
        <p14:creationId xmlns:p14="http://schemas.microsoft.com/office/powerpoint/2010/main" val="3545908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36505-CFEF-9181-A506-B8AAE79DE91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AB94EEF-AD34-2E28-C164-302FBC4DF2C9}"/>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1C27194C-5863-C525-E9F2-618E182E0CF5}"/>
              </a:ext>
            </a:extLst>
          </p:cNvPr>
          <p:cNvPicPr>
            <a:picLocks noGrp="1" noChangeAspect="1"/>
          </p:cNvPicPr>
          <p:nvPr>
            <p:ph idx="1"/>
          </p:nvPr>
        </p:nvPicPr>
        <p:blipFill>
          <a:blip r:embed="rId2"/>
          <a:stretch>
            <a:fillRect/>
          </a:stretch>
        </p:blipFill>
        <p:spPr>
          <a:xfrm>
            <a:off x="-1034343" y="-50800"/>
            <a:ext cx="700711" cy="703205"/>
          </a:xfrm>
          <a:prstGeom prst="rect">
            <a:avLst/>
          </a:prstGeom>
        </p:spPr>
      </p:pic>
      <p:pic>
        <p:nvPicPr>
          <p:cNvPr id="4" name="Obrázok 3">
            <a:extLst>
              <a:ext uri="{FF2B5EF4-FFF2-40B4-BE49-F238E27FC236}">
                <a16:creationId xmlns:a16="http://schemas.microsoft.com/office/drawing/2014/main" id="{D77AAC5B-9127-F9A0-0C08-B67B2089AFF6}"/>
              </a:ext>
            </a:extLst>
          </p:cNvPr>
          <p:cNvPicPr>
            <a:picLocks noChangeAspect="1"/>
          </p:cNvPicPr>
          <p:nvPr/>
        </p:nvPicPr>
        <p:blipFill>
          <a:blip r:embed="rId3"/>
          <a:stretch>
            <a:fillRect/>
          </a:stretch>
        </p:blipFill>
        <p:spPr>
          <a:xfrm>
            <a:off x="0" y="-435430"/>
            <a:ext cx="11303970" cy="7293429"/>
          </a:xfrm>
          <a:prstGeom prst="rect">
            <a:avLst/>
          </a:prstGeom>
        </p:spPr>
      </p:pic>
    </p:spTree>
    <p:extLst>
      <p:ext uri="{BB962C8B-B14F-4D97-AF65-F5344CB8AC3E}">
        <p14:creationId xmlns:p14="http://schemas.microsoft.com/office/powerpoint/2010/main" val="40446909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10EBA-429C-A346-05C7-E110452E55A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DBEE1BB-CAAE-0A45-B0F0-38D818CC2D1A}"/>
              </a:ext>
            </a:extLst>
          </p:cNvPr>
          <p:cNvSpPr>
            <a:spLocks noGrp="1"/>
          </p:cNvSpPr>
          <p:nvPr>
            <p:ph type="title"/>
          </p:nvPr>
        </p:nvSpPr>
        <p:spPr>
          <a:xfrm>
            <a:off x="614704" y="300801"/>
            <a:ext cx="10752666" cy="7377653"/>
          </a:xfrm>
        </p:spPr>
        <p:txBody>
          <a:bodyPr>
            <a:normAutofit/>
          </a:bodyPr>
          <a:lstStyle/>
          <a:p>
            <a:br>
              <a:rPr lang="sk-SK" b="1" dirty="0"/>
            </a:br>
            <a:br>
              <a:rPr lang="sk-SK" sz="2200" dirty="0">
                <a:solidFill>
                  <a:schemeClr val="tx1"/>
                </a:solidFill>
              </a:rPr>
            </a:br>
            <a:endParaRPr lang="sk-SK" sz="2200" dirty="0">
              <a:solidFill>
                <a:schemeClr val="tx1"/>
              </a:solidFill>
            </a:endParaRPr>
          </a:p>
        </p:txBody>
      </p:sp>
      <p:pic>
        <p:nvPicPr>
          <p:cNvPr id="5" name="Zástupný objekt pre obsah 4">
            <a:extLst>
              <a:ext uri="{FF2B5EF4-FFF2-40B4-BE49-F238E27FC236}">
                <a16:creationId xmlns:a16="http://schemas.microsoft.com/office/drawing/2014/main" id="{106DF2D3-C453-C871-2302-7203013CF24E}"/>
              </a:ext>
            </a:extLst>
          </p:cNvPr>
          <p:cNvPicPr>
            <a:picLocks noGrp="1" noChangeAspect="1"/>
          </p:cNvPicPr>
          <p:nvPr>
            <p:ph idx="1"/>
          </p:nvPr>
        </p:nvPicPr>
        <p:blipFill>
          <a:blip r:embed="rId2"/>
          <a:stretch>
            <a:fillRect/>
          </a:stretch>
        </p:blipFill>
        <p:spPr>
          <a:xfrm>
            <a:off x="-1034343" y="-50800"/>
            <a:ext cx="700711" cy="703205"/>
          </a:xfrm>
          <a:prstGeom prst="rect">
            <a:avLst/>
          </a:prstGeom>
        </p:spPr>
      </p:pic>
      <p:sp>
        <p:nvSpPr>
          <p:cNvPr id="3" name="BlokTextu 2">
            <a:extLst>
              <a:ext uri="{FF2B5EF4-FFF2-40B4-BE49-F238E27FC236}">
                <a16:creationId xmlns:a16="http://schemas.microsoft.com/office/drawing/2014/main" id="{0463EA9D-CDAD-2735-9221-B3551772338E}"/>
              </a:ext>
            </a:extLst>
          </p:cNvPr>
          <p:cNvSpPr txBox="1"/>
          <p:nvPr/>
        </p:nvSpPr>
        <p:spPr>
          <a:xfrm>
            <a:off x="2104572" y="1161143"/>
            <a:ext cx="7561942" cy="3077766"/>
          </a:xfrm>
          <a:prstGeom prst="rect">
            <a:avLst/>
          </a:prstGeom>
          <a:noFill/>
        </p:spPr>
        <p:txBody>
          <a:bodyPr wrap="square" rtlCol="0">
            <a:spAutoFit/>
          </a:bodyPr>
          <a:lstStyle/>
          <a:p>
            <a:r>
              <a:rPr lang="sk-SK" sz="3200" b="1" dirty="0"/>
              <a:t>Ďakujeme za pozornosť!</a:t>
            </a:r>
          </a:p>
          <a:p>
            <a:endParaRPr lang="sk-SK" b="1" dirty="0"/>
          </a:p>
          <a:p>
            <a:endParaRPr lang="sk-SK" b="1" dirty="0"/>
          </a:p>
          <a:p>
            <a:endParaRPr lang="sk-SK" b="1" dirty="0"/>
          </a:p>
          <a:p>
            <a:r>
              <a:rPr lang="sk-SK" b="1" dirty="0"/>
              <a:t>Pripravovali: </a:t>
            </a:r>
          </a:p>
          <a:p>
            <a:r>
              <a:rPr lang="sk-SK" b="1" dirty="0"/>
              <a:t>Peter Chrúst</a:t>
            </a:r>
          </a:p>
          <a:p>
            <a:r>
              <a:rPr lang="sk-SK" b="1" dirty="0"/>
              <a:t>Ľubomír </a:t>
            </a:r>
            <a:r>
              <a:rPr lang="sk-SK" b="1" dirty="0" err="1"/>
              <a:t>Kmeťo</a:t>
            </a:r>
            <a:endParaRPr lang="sk-SK" b="1" dirty="0"/>
          </a:p>
          <a:p>
            <a:r>
              <a:rPr lang="sk-SK" b="1" dirty="0"/>
              <a:t>Marek </a:t>
            </a:r>
            <a:r>
              <a:rPr lang="sk-SK" b="1" dirty="0" err="1"/>
              <a:t>Sirotný</a:t>
            </a:r>
            <a:endParaRPr lang="sk-SK" b="1" dirty="0"/>
          </a:p>
          <a:p>
            <a:r>
              <a:rPr lang="sk-SK" b="1" dirty="0"/>
              <a:t>Ján Maruščák</a:t>
            </a:r>
          </a:p>
          <a:p>
            <a:endParaRPr lang="sk-SK" dirty="0"/>
          </a:p>
        </p:txBody>
      </p:sp>
    </p:spTree>
    <p:extLst>
      <p:ext uri="{BB962C8B-B14F-4D97-AF65-F5344CB8AC3E}">
        <p14:creationId xmlns:p14="http://schemas.microsoft.com/office/powerpoint/2010/main" val="2082216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a:extLst>
              <a:ext uri="{FF2B5EF4-FFF2-40B4-BE49-F238E27FC236}">
                <a16:creationId xmlns:a16="http://schemas.microsoft.com/office/drawing/2014/main" id="{589D2118-2974-A9DC-DE99-E2B51AA8D5E7}"/>
              </a:ext>
            </a:extLst>
          </p:cNvPr>
          <p:cNvSpPr txBox="1"/>
          <p:nvPr/>
        </p:nvSpPr>
        <p:spPr>
          <a:xfrm>
            <a:off x="452487" y="474345"/>
            <a:ext cx="9360817" cy="6001643"/>
          </a:xfrm>
          <a:prstGeom prst="rect">
            <a:avLst/>
          </a:prstGeom>
          <a:noFill/>
        </p:spPr>
        <p:txBody>
          <a:bodyPr wrap="square">
            <a:spAutoFit/>
          </a:bodyPr>
          <a:lstStyle/>
          <a:p>
            <a:r>
              <a:rPr lang="sk-SK" sz="1600" dirty="0"/>
              <a:t>Majiteľ prihláseného psa ručí svojím podpisom na prihláške, že údaje v nej uvedené sú správne a pravdivé, že sú mu známe ustanovenia skúšobného poriadku a že ručí za škody spôsobené jeho psom. Ak sa dodatočne zistí nesprávnosť údajov uvedených v prihláške, získané ocenenia na skúškach strácajú platnosť a proti majiteľovi sa podá podnet na začatie disciplinárneho konania. Psa možno prihlásiť na skúšky u ktorejkoľvek OPK. </a:t>
            </a:r>
          </a:p>
          <a:p>
            <a:endParaRPr lang="sk-SK" sz="1600" dirty="0"/>
          </a:p>
          <a:p>
            <a:r>
              <a:rPr lang="sk-SK" sz="1600" dirty="0"/>
              <a:t>Psy bez skúšok majú prednosť pred psami so skúškami. Ak pes získal nižšie ocenenie na skúškach ako I. cenu, má právo zúčastniť sa na ďalších skúškach za účelom opravy ocenenia. Usporiadateľ môže prijať na ten istý druh skúšok i psy, ktoré už absolvovali skúšky v I. cene, ak majiteľ psa má záujem o získanie lepšieho bodového ohodnotenia. </a:t>
            </a:r>
          </a:p>
          <a:p>
            <a:endParaRPr lang="sk-SK" sz="1600" dirty="0"/>
          </a:p>
          <a:p>
            <a:r>
              <a:rPr lang="sk-SK" sz="1600" dirty="0">
                <a:solidFill>
                  <a:srgbClr val="FF0000"/>
                </a:solidFill>
              </a:rPr>
              <a:t>Na všetkých druhoch povrchových skúšok môže vodič predvádzať len jedného psa </a:t>
            </a:r>
            <a:r>
              <a:rPr lang="sk-SK" sz="1600" dirty="0"/>
              <a:t>s výnimkou, JSS, a JSMP, na ktorých môže jeden vodič predvádzať dvoch psov. Hlavný rozhodca musí žrebovanie prispôsobiť tak, aby vodič, predvádzajúci dvoch psov, štartoval s obidvoma v jednej skupine. </a:t>
            </a:r>
          </a:p>
          <a:p>
            <a:endParaRPr lang="sk-SK" sz="1600" dirty="0"/>
          </a:p>
          <a:p>
            <a:r>
              <a:rPr lang="sk-SK" sz="1600" dirty="0"/>
              <a:t>Na skúškach je vodič povinný strieľať si zver sám. Mladiství vodiči a vodiči, ktorí nemajú oprávnenie na držbu poľovnej zbrane, si na skúšky, kde sa použitie zbrane vyžaduje, musia zabezpečiť strelca s platným poľovným lístkom a zbrojným preukazom. Ten sa na skúškach musí podriadiť pokynom rozhodcov a usporiadateľov. Náklady spojené s jeho účasťou na skúškach znáša vodič psa. Vodičovi, ktorý na skúškach zle strieľa, môže rozhodca prideliť náhradného strelca. Zásadne je neprípustné, aby namiesto vodiča strieľal zver rozhodca. </a:t>
            </a:r>
          </a:p>
          <a:p>
            <a:endParaRPr lang="sk-SK" sz="1600" dirty="0"/>
          </a:p>
          <a:p>
            <a:r>
              <a:rPr lang="sk-SK" sz="1600" dirty="0"/>
              <a:t>Organizovať skúšky len pre zahraničných účastníkov je neprípustné. Na skúškach sa môže zúčastniť maximálne 20 % vodičov zo zahraničia.</a:t>
            </a:r>
          </a:p>
        </p:txBody>
      </p:sp>
    </p:spTree>
    <p:extLst>
      <p:ext uri="{BB962C8B-B14F-4D97-AF65-F5344CB8AC3E}">
        <p14:creationId xmlns:p14="http://schemas.microsoft.com/office/powerpoint/2010/main" val="979671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D06CD7-4FD3-595B-11C2-9765562BFCA0}"/>
              </a:ext>
            </a:extLst>
          </p:cNvPr>
          <p:cNvSpPr>
            <a:spLocks noGrp="1"/>
          </p:cNvSpPr>
          <p:nvPr>
            <p:ph type="title"/>
          </p:nvPr>
        </p:nvSpPr>
        <p:spPr>
          <a:xfrm>
            <a:off x="677334" y="609600"/>
            <a:ext cx="8596668" cy="559324"/>
          </a:xfrm>
        </p:spPr>
        <p:txBody>
          <a:bodyPr>
            <a:normAutofit fontScale="90000"/>
          </a:bodyPr>
          <a:lstStyle/>
          <a:p>
            <a:r>
              <a:rPr lang="sk-SK" dirty="0"/>
              <a:t>5. Prehliadka psov </a:t>
            </a:r>
          </a:p>
        </p:txBody>
      </p:sp>
      <p:sp>
        <p:nvSpPr>
          <p:cNvPr id="3" name="Zástupný objekt pre obsah 2">
            <a:extLst>
              <a:ext uri="{FF2B5EF4-FFF2-40B4-BE49-F238E27FC236}">
                <a16:creationId xmlns:a16="http://schemas.microsoft.com/office/drawing/2014/main" id="{1ADD3890-EE23-938B-0808-AB0EE01F2D54}"/>
              </a:ext>
            </a:extLst>
          </p:cNvPr>
          <p:cNvSpPr>
            <a:spLocks noGrp="1"/>
          </p:cNvSpPr>
          <p:nvPr>
            <p:ph idx="1"/>
          </p:nvPr>
        </p:nvSpPr>
        <p:spPr>
          <a:xfrm>
            <a:off x="677334" y="1168925"/>
            <a:ext cx="8596668" cy="5222448"/>
          </a:xfrm>
        </p:spPr>
        <p:txBody>
          <a:bodyPr>
            <a:normAutofit fontScale="85000" lnSpcReduction="20000"/>
          </a:bodyPr>
          <a:lstStyle/>
          <a:p>
            <a:pPr marL="0" indent="0">
              <a:buNone/>
            </a:pPr>
            <a:r>
              <a:rPr lang="sk-SK" dirty="0"/>
              <a:t>Pred otvorením skúšok nastúpia všetky prihlásené psy na prehliadku pred rozhodcovský zbor a veterinárnu prehliadku. Pri prehliadke musí vodič predložiť doklad o členstve v poľovníckej organizácii (s výnimkou poľovníkov a lesníkov z povolania, mladistvých vodičov a cudzincov) a </a:t>
            </a:r>
            <a:r>
              <a:rPr lang="sk-SK" dirty="0">
                <a:solidFill>
                  <a:srgbClr val="FF0000"/>
                </a:solidFill>
              </a:rPr>
              <a:t>odovzdať hlavnému rozhodcovi preukaz o pôvode predvádzaného psa</a:t>
            </a:r>
            <a:r>
              <a:rPr lang="sk-SK" dirty="0"/>
              <a:t>. Hlavný rozhodca zodpovedá za overenie správnosti </a:t>
            </a:r>
            <a:r>
              <a:rPr lang="sk-SK" dirty="0" err="1"/>
              <a:t>tetovacích</a:t>
            </a:r>
            <a:r>
              <a:rPr lang="sk-SK" dirty="0"/>
              <a:t> čísiel, resp. </a:t>
            </a:r>
            <a:r>
              <a:rPr lang="sk-SK" dirty="0">
                <a:solidFill>
                  <a:srgbClr val="FF0000"/>
                </a:solidFill>
              </a:rPr>
              <a:t>čipu</a:t>
            </a:r>
            <a:r>
              <a:rPr lang="sk-SK" dirty="0"/>
              <a:t>. Nečitateľné tetovanie nevylučuje psa zo skúšok, ale hlavný rozhodca uvedie túto skutočnosť do preukazu o pôvode. Neoznačený pes (tetovaním alebo čipom) nemôže byť pripustený na skúšky. Organizátor je povinný zabezpečiť zariadenie na identifikáciu čipov (čítačku čipov). </a:t>
            </a:r>
          </a:p>
          <a:p>
            <a:pPr marL="0" indent="0">
              <a:buNone/>
            </a:pPr>
            <a:r>
              <a:rPr lang="sk-SK" dirty="0"/>
              <a:t>Veterinárneho pracovníka na veterinárnu prehliadku zabezpečuje usporiadateľ. Vo výnimočných prípadoch (ak sa nedostaví veterinárny pracovník), zistí hlavný rozhodca, či sú psy fyzicky spôsobilé a nemajú niektorú chybu,  ktorá vylučuje psa zo skúšok. Vodič psa pri veterinárnej prehliadke musí predložiť veterinárny preukaz, v ktorom musí byť záznam o tom, že pes bol očkovaný proti besnote, psinke, </a:t>
            </a:r>
            <a:r>
              <a:rPr lang="sk-SK" dirty="0" err="1"/>
              <a:t>parvoviróze</a:t>
            </a:r>
            <a:r>
              <a:rPr lang="sk-SK" dirty="0"/>
              <a:t> a infekčnej hepatitíde nie viac ako 1 rok a nie menej ako 4 týždne pred konaním akcie. </a:t>
            </a:r>
          </a:p>
          <a:p>
            <a:pPr marL="0" indent="0">
              <a:buNone/>
            </a:pPr>
            <a:r>
              <a:rPr lang="sk-SK" dirty="0"/>
              <a:t>Pri prehliadke psov hlavný rozhodca vylúči zo skúšok psy: </a:t>
            </a:r>
          </a:p>
          <a:p>
            <a:pPr>
              <a:buAutoNum type="alphaLcParenR"/>
            </a:pPr>
            <a:r>
              <a:rPr lang="sk-SK" dirty="0"/>
              <a:t>ktorých pôvod a totožnosť nie je možné dokázať preukazom o pôvode, </a:t>
            </a:r>
          </a:p>
          <a:p>
            <a:pPr>
              <a:buAutoNum type="alphaLcParenR"/>
            </a:pPr>
            <a:r>
              <a:rPr lang="sk-SK" dirty="0"/>
              <a:t>choré, zranené, slepé, hluché, podvyživené a zoslabnuté, </a:t>
            </a:r>
          </a:p>
          <a:p>
            <a:pPr>
              <a:buAutoNum type="alphaLcParenR"/>
            </a:pPr>
            <a:r>
              <a:rPr lang="sk-SK" dirty="0"/>
              <a:t>honcujúce sa suky (v žiadnom prípade sa na skúškach nemôžu zúčastniť).</a:t>
            </a:r>
          </a:p>
          <a:p>
            <a:pPr marL="0" indent="0">
              <a:buNone/>
            </a:pPr>
            <a:r>
              <a:rPr lang="sk-SK" dirty="0"/>
              <a:t> K ostatným chybám zovňajšku, ktoré neznižujú praktický výkon, nesmie sa pri prehliadke prihliadať a psy s inými chybami, ako sú uvedené, nesmú byť vylúčené zo skúšok. </a:t>
            </a:r>
          </a:p>
          <a:p>
            <a:pPr marL="0" indent="0">
              <a:buNone/>
            </a:pPr>
            <a:r>
              <a:rPr lang="sk-SK" dirty="0"/>
              <a:t>Chyby a úchylky povahy fyziologickej, psychickej alebo úchylky inštinktu, nepriaznivo ovplyvňujúce upotrebiteľnosť psa, ak sa prejavia počas skúšok, musí rozhodca zapísať do rozhodcovskej tabuľky. </a:t>
            </a:r>
          </a:p>
        </p:txBody>
      </p:sp>
    </p:spTree>
    <p:extLst>
      <p:ext uri="{BB962C8B-B14F-4D97-AF65-F5344CB8AC3E}">
        <p14:creationId xmlns:p14="http://schemas.microsoft.com/office/powerpoint/2010/main" val="268455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6B665E-E7F8-E4F6-E060-62E52F80C899}"/>
              </a:ext>
            </a:extLst>
          </p:cNvPr>
          <p:cNvSpPr>
            <a:spLocks noGrp="1"/>
          </p:cNvSpPr>
          <p:nvPr>
            <p:ph type="title"/>
          </p:nvPr>
        </p:nvSpPr>
        <p:spPr>
          <a:xfrm>
            <a:off x="677334" y="609600"/>
            <a:ext cx="8596668" cy="672445"/>
          </a:xfrm>
        </p:spPr>
        <p:txBody>
          <a:bodyPr/>
          <a:lstStyle/>
          <a:p>
            <a:r>
              <a:rPr lang="sk-SK" dirty="0"/>
              <a:t>6. Poradie skúšaných psov</a:t>
            </a:r>
          </a:p>
        </p:txBody>
      </p:sp>
      <p:sp>
        <p:nvSpPr>
          <p:cNvPr id="3" name="Zástupný objekt pre obsah 2">
            <a:extLst>
              <a:ext uri="{FF2B5EF4-FFF2-40B4-BE49-F238E27FC236}">
                <a16:creationId xmlns:a16="http://schemas.microsoft.com/office/drawing/2014/main" id="{21DF124C-FD14-5960-DEC5-6CB082484810}"/>
              </a:ext>
            </a:extLst>
          </p:cNvPr>
          <p:cNvSpPr>
            <a:spLocks noGrp="1"/>
          </p:cNvSpPr>
          <p:nvPr>
            <p:ph idx="1"/>
          </p:nvPr>
        </p:nvSpPr>
        <p:spPr>
          <a:xfrm>
            <a:off x="677334" y="1282045"/>
            <a:ext cx="8596668" cy="4759317"/>
          </a:xfrm>
        </p:spPr>
        <p:txBody>
          <a:bodyPr/>
          <a:lstStyle/>
          <a:p>
            <a:pPr marL="0" indent="0">
              <a:buNone/>
            </a:pPr>
            <a:r>
              <a:rPr lang="sk-SK" dirty="0"/>
              <a:t>Poradie, podľa ktorého sa budú psy skúšať, sa určí verejným žrebovaním. Rozdelenie psov do skupín určuje vyžrebované poradové číslo. Hlavný rozhodca rozdelí rozhodcov do jednotlivých skupín podľa skúšaných disciplín pred vyžrebovaním poradia psov. Rozdelenie verejne vyhlási. </a:t>
            </a:r>
          </a:p>
          <a:p>
            <a:pPr marL="0" indent="0">
              <a:buNone/>
            </a:pPr>
            <a:r>
              <a:rPr lang="sk-SK" dirty="0">
                <a:solidFill>
                  <a:srgbClr val="FF0000"/>
                </a:solidFill>
              </a:rPr>
              <a:t>Poradie skúšania jednotlivých disciplín určí hlavný rozhodca </a:t>
            </a:r>
            <a:r>
              <a:rPr lang="sk-SK" dirty="0"/>
              <a:t>po predchádzajúcej porade s rozhodcami a usporiadateľmi podľa miestnych pomerov. </a:t>
            </a:r>
          </a:p>
          <a:p>
            <a:pPr marL="0" indent="0">
              <a:buNone/>
            </a:pPr>
            <a:r>
              <a:rPr lang="sk-SK" dirty="0"/>
              <a:t>Vodič môže počas skúšok z vážnych dôvodov uznaných rozhodcom psa zo skúšok odvolať. V tom prípade sa účasť na skúškach nezapíše do preukazu o pôvode, ale zaznamená sa v prehľade výsledkov skúšok. </a:t>
            </a:r>
          </a:p>
          <a:p>
            <a:pPr marL="0" indent="0">
              <a:buNone/>
            </a:pPr>
            <a:r>
              <a:rPr lang="sk-SK" dirty="0"/>
              <a:t>Pred skúšaním prinášania vlečenej zveri na diaľku a pofarbenej (nepofarbenej) stopy pri LS, FS, VS, FD a SD sa určí poradie psov žrebovaním.</a:t>
            </a:r>
          </a:p>
        </p:txBody>
      </p:sp>
    </p:spTree>
    <p:extLst>
      <p:ext uri="{BB962C8B-B14F-4D97-AF65-F5344CB8AC3E}">
        <p14:creationId xmlns:p14="http://schemas.microsoft.com/office/powerpoint/2010/main" val="3216561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11BFF6-F795-E9CE-AC8B-374E0C9142E2}"/>
              </a:ext>
            </a:extLst>
          </p:cNvPr>
          <p:cNvSpPr>
            <a:spLocks noGrp="1"/>
          </p:cNvSpPr>
          <p:nvPr>
            <p:ph type="title"/>
          </p:nvPr>
        </p:nvSpPr>
        <p:spPr>
          <a:xfrm>
            <a:off x="677334" y="609600"/>
            <a:ext cx="8596668" cy="634738"/>
          </a:xfrm>
        </p:spPr>
        <p:txBody>
          <a:bodyPr>
            <a:normAutofit fontScale="90000"/>
          </a:bodyPr>
          <a:lstStyle/>
          <a:p>
            <a:r>
              <a:rPr lang="sk-SK" dirty="0"/>
              <a:t>7. Organizácia skúšok</a:t>
            </a:r>
          </a:p>
        </p:txBody>
      </p:sp>
      <p:sp>
        <p:nvSpPr>
          <p:cNvPr id="3" name="Zástupný objekt pre obsah 2">
            <a:extLst>
              <a:ext uri="{FF2B5EF4-FFF2-40B4-BE49-F238E27FC236}">
                <a16:creationId xmlns:a16="http://schemas.microsoft.com/office/drawing/2014/main" id="{C4C21A95-B039-A16D-3CF1-EFF1257D83C2}"/>
              </a:ext>
            </a:extLst>
          </p:cNvPr>
          <p:cNvSpPr>
            <a:spLocks noGrp="1"/>
          </p:cNvSpPr>
          <p:nvPr>
            <p:ph idx="1"/>
          </p:nvPr>
        </p:nvSpPr>
        <p:spPr>
          <a:xfrm>
            <a:off x="677334" y="1244338"/>
            <a:ext cx="8596668" cy="5203595"/>
          </a:xfrm>
        </p:spPr>
        <p:txBody>
          <a:bodyPr>
            <a:normAutofit fontScale="70000" lnSpcReduction="20000"/>
          </a:bodyPr>
          <a:lstStyle/>
          <a:p>
            <a:pPr marL="0" indent="0">
              <a:buNone/>
            </a:pPr>
            <a:r>
              <a:rPr lang="sk-SK" dirty="0"/>
              <a:t>Usporiadateľ je povinný zabezpečiť organizáciu skúšok tak, aby ich priebeh bol plynulý a regulárny. Určí zodpovedného vedúceho skúšok a dá mu k dispozícii potrebný počet pomocníkov. Vedúci skúšok musí počúvnuť všetky pokyny hlavného rozhodcu. Akékoľvek zásahy do výkonu rozhodcov, ktoré by mohli ovplyvniť výsledok skúšok, sú neprípustné. </a:t>
            </a:r>
          </a:p>
          <a:p>
            <a:pPr marL="0" indent="0">
              <a:buNone/>
            </a:pPr>
            <a:r>
              <a:rPr lang="sk-SK" dirty="0"/>
              <a:t>Usporiadateľ je povinný zabezpečiť dostatočne zazverený revír na zodpovedné odskúšanie všetkých psov, resp. zver na vypúšťanie pre každého psa (pri skúškach s malou zverou). </a:t>
            </a:r>
          </a:p>
          <a:p>
            <a:pPr marL="0" indent="0">
              <a:buNone/>
            </a:pPr>
            <a:r>
              <a:rPr lang="sk-SK" dirty="0">
                <a:solidFill>
                  <a:srgbClr val="FF0000"/>
                </a:solidFill>
              </a:rPr>
              <a:t>Usporiadateľ je povinný poslať najneskoršie 4 týždne pred konaním skúšok propozície kancelárii SPK (alebo delegujúcej organizácii) a po uzávierke prihlášok (najneskoršie 3 týždne pred skúškami) nahlásiť počet prihlásených psov. Bez týchto údajov nebude SPK delegovať rozhodcov a skúšky sa nesmú uskutočniť</a:t>
            </a:r>
            <a:r>
              <a:rPr lang="sk-SK" dirty="0"/>
              <a:t>. </a:t>
            </a:r>
          </a:p>
          <a:p>
            <a:pPr marL="0" indent="0">
              <a:buNone/>
            </a:pPr>
            <a:r>
              <a:rPr lang="sk-SK" dirty="0"/>
              <a:t>Pred otvorením skúšok je usporiadateľ povinný odovzdať hlavnému rozhodcovi prihlášky psov, trojmo vyplnené rozhodcovské tabuľky, dvojmo vyplnený prehľad výsledkov skúšok. </a:t>
            </a:r>
          </a:p>
          <a:p>
            <a:pPr marL="0" indent="0">
              <a:buNone/>
            </a:pPr>
            <a:r>
              <a:rPr lang="sk-SK" dirty="0"/>
              <a:t>Ak rozhodcovia zistia, že skúšky nie sú dostatočne pripravené, najmä ak revír nie je dostatočne zazverený, hlavný rozhodca má povinnosť ich priebeh zastaviť. Výsledok takých skúšok je neplatný a usporiadateľ je povinný niesť všetky vzniknuté náklady vrátane nákladov za delegovanie rozhodcov, prípadne i nárokov vodičov. </a:t>
            </a:r>
          </a:p>
          <a:p>
            <a:pPr marL="0" indent="0">
              <a:buNone/>
            </a:pPr>
            <a:r>
              <a:rPr lang="sk-SK" dirty="0"/>
              <a:t>Usporiadateľ je tiež povinný postarať sa o včasnú propagáciu skúšok, aby sa vodiči stihli včas prihlásiť a zúčastniť sa skúšok, aby sa základňa poľovne upotrebiteľných psov rozširovala. </a:t>
            </a:r>
          </a:p>
          <a:p>
            <a:pPr marL="0" indent="0">
              <a:buNone/>
            </a:pPr>
            <a:r>
              <a:rPr lang="sk-SK" dirty="0"/>
              <a:t>Ak bude treba, usporiadateľ je povinný zabezpečiť pre delegovaných rozhodcov a čakateľov ubytovanie a písomne im to oznámiť. </a:t>
            </a:r>
          </a:p>
          <a:p>
            <a:pPr marL="0" indent="0">
              <a:buNone/>
            </a:pPr>
            <a:r>
              <a:rPr lang="sk-SK" dirty="0"/>
              <a:t>Usporiadateľ zabezpečí dopravný prostriedok pre hlavného rozhodcu a riaditeľa skúšok kvôli rýchlejšiemu prechodu od jednej skupiny k druhej. </a:t>
            </a:r>
          </a:p>
          <a:p>
            <a:pPr marL="0" indent="0">
              <a:buNone/>
            </a:pPr>
            <a:r>
              <a:rPr lang="sk-SK" dirty="0">
                <a:solidFill>
                  <a:srgbClr val="FF0000"/>
                </a:solidFill>
              </a:rPr>
              <a:t>Usporiadateľ nesmie bez súhlasu delegujúcej organizácie robiť v zbore rozhodcov žiadne zmeny</a:t>
            </a:r>
            <a:r>
              <a:rPr lang="sk-SK" dirty="0"/>
              <a:t>, najmä rozhodcov odvolávať alebo zbor rozhodcov dopĺňať. Ak usporiadateľ po uzávierke prihlášok zistí, že má väčší alebo menší počet psov, ako nahlásil, musí hneď požiadať o zmenu v zbore rozhodcov. Ak to neurobí včas, znáša náklady i za nadpočetných rozhodcov. </a:t>
            </a:r>
            <a:r>
              <a:rPr lang="sk-SK" dirty="0">
                <a:solidFill>
                  <a:srgbClr val="FF0000"/>
                </a:solidFill>
              </a:rPr>
              <a:t>Usporiadateľ ani hlavný rozhodca nesmú bez súhlasu delegujúcej organizácie prekročiť najvyšší počet psov prípustný pre jednotlivé druhy skúšok.</a:t>
            </a:r>
          </a:p>
        </p:txBody>
      </p:sp>
    </p:spTree>
    <p:extLst>
      <p:ext uri="{BB962C8B-B14F-4D97-AF65-F5344CB8AC3E}">
        <p14:creationId xmlns:p14="http://schemas.microsoft.com/office/powerpoint/2010/main" val="968607748"/>
      </p:ext>
    </p:extLst>
  </p:cSld>
  <p:clrMapOvr>
    <a:masterClrMapping/>
  </p:clrMapOvr>
</p:sld>
</file>

<file path=ppt/theme/theme1.xml><?xml version="1.0" encoding="utf-8"?>
<a:theme xmlns:a="http://schemas.openxmlformats.org/drawingml/2006/main" name="Faz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Fazeta</Template>
  <TotalTime>774</TotalTime>
  <Words>7329</Words>
  <Application>Microsoft Office PowerPoint</Application>
  <PresentationFormat>Širokouhlá</PresentationFormat>
  <Paragraphs>212</Paragraphs>
  <Slides>52</Slides>
  <Notes>1</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52</vt:i4>
      </vt:variant>
    </vt:vector>
  </HeadingPairs>
  <TitlesOfParts>
    <vt:vector size="57" baseType="lpstr">
      <vt:lpstr>Arial</vt:lpstr>
      <vt:lpstr>Calibri</vt:lpstr>
      <vt:lpstr>Trebuchet MS</vt:lpstr>
      <vt:lpstr>Wingdings 3</vt:lpstr>
      <vt:lpstr>Fazeta</vt:lpstr>
      <vt:lpstr>Všeobecné zásady pre skúšky poľovnej upotrebiteľnosti psov  1. Účel skúšok   </vt:lpstr>
      <vt:lpstr>2. Druhy a zameranie skúšok</vt:lpstr>
      <vt:lpstr>Prezentácia programu PowerPoint</vt:lpstr>
      <vt:lpstr>3. Plánovanie skúšok</vt:lpstr>
      <vt:lpstr>4. Účasť na skúškach a prihlášky</vt:lpstr>
      <vt:lpstr>Prezentácia programu PowerPoint</vt:lpstr>
      <vt:lpstr>5. Prehliadka psov </vt:lpstr>
      <vt:lpstr>6. Poradie skúšaných psov</vt:lpstr>
      <vt:lpstr>7. Organizácia skúšok</vt:lpstr>
      <vt:lpstr>8. Rozhodca </vt:lpstr>
      <vt:lpstr>Prezentácia programu PowerPoint</vt:lpstr>
      <vt:lpstr>9. Hlavný rozhodca</vt:lpstr>
      <vt:lpstr>Prezentácia programu PowerPoint</vt:lpstr>
      <vt:lpstr>10. Čakateľ na funkciu rozhodcu </vt:lpstr>
      <vt:lpstr>11. Spôsob posudzovania </vt:lpstr>
      <vt:lpstr>12. Povinné záznamy</vt:lpstr>
      <vt:lpstr>13. Trestanie psa</vt:lpstr>
      <vt:lpstr>14. Neuznanie skúšok</vt:lpstr>
      <vt:lpstr>15. Známkovanie a výsledná klasifikácia </vt:lpstr>
      <vt:lpstr>Prezentácia programu PowerPoint</vt:lpstr>
      <vt:lpstr>16. Námietky </vt:lpstr>
      <vt:lpstr>18. Všeobecne </vt:lpstr>
      <vt:lpstr>POČTY PSOV A ROZHODCOV NA SKÚŠKACH POĽOVNÝCH PSOV </vt:lpstr>
      <vt:lpstr>Skúšobný poriadok pre skúšky farbiarov </vt:lpstr>
      <vt:lpstr> 1.1. Predbežné skúšky farbiarov – PF sú skúškami, pri ktorých sa overujú vrodené vlohy farbiarov a schopnosť dohľadať postrieľanú alebo uhynutú raticovú zver. Na predbežných skúškach sa môžu zúčastniť psy i suky všetkých plemien farbiarov, slovenské kopovy, jazvečíkovité duriče, štajerské duriče a tatranské duriče ktoré dosiahnu v deň skúšok aspoň 12 mesiacov veku. Absolvovanie PF kvalifikuje psa ako poľovne upotrebiteľného na dohľadávanie jelenej, danielej a muflonej zveri. </vt:lpstr>
      <vt:lpstr>1.1. 1.2. Individuálne hlavné skúšky farbiarov - IHF sú najvyšším typom skúšok pre plemená farbiarov. Podmienkou pre možnosť absolvovať IHF je absolvovanie predbežných skúšok farbiarov aspoň v II. cene. Absolvovaním IHF získava farbiar kvalifikáciu na dohľadávanie všetkých druhov raticovej zveri. Individuálne hlavné skúšky farbiarov však možno robiť len na náhodne postrieľanej jelenej, danielej a muflonej zveri, na dohľadanie ktorej treba použiť psa. Prihlášku na IHF pošle vodič príslušnej obvodnej poľovníckej komore (OPK). OPK potvrdí príjem prihlášky, vráti ju vodičovi späť  ako doklad pre rozhodcu spolu so zoznamom rozhodcov pre posudzovanie skúšok farbiarov, troma rozhodcovskými tabuľkami a postrelovým listom. V prípade, že sa vyskytne príležitosť uskutočniť IHF, majiteľ psa si urýchlene zabezpečí účasť jedného rozhodcu zo zoznamu. Príslušnej OPK oznámi možnosť konania IHF s uvedením druhu postrieľanej zveri, času, miesta postrieľania a možnosti dopravy. Súčasne zabezpečí prítomnosť zástupcu OPK na skúškach alebo užívateľa poľovného revíru, v ktorom sa IHF uskutočnia. Zabezpečí tiež prítomnosť strelca, ktorý zver postrieľal, prípadne vyplnený postrelový list, ktorý odovzdá s ostatnými dokladmi rozhodcovi.  V záujme rýchleho presunu na miesto dohľadávky je možné použiť aj súkromné motorové vozidlo. Majiteľ psa neplatí poplatok za skúšky. Odmenu rozhodcovi a cestovné výdavky v zmysle platných predpisov rozhodcovi a zástupcovi OPK alebo užívateľa poľovného revíru uhradí majiteľ psa hneď po ukončení skúšky. Rozhodca na IHF zastáva súčasne funkciu hlavného rozhodcu so všetkými povinnosťami z toho vyplývajúcimi. Zástupca OPK alebo užívateľa revíru plní funkciu usporiadateľa, dbá o plynulosť priebehu skúšok a svojím podpisom v prihláškach i v rozhodcovských tabuľkách potvrdí regulárnosť skúšok.  Rozhodca uvedie výsledok skúšok v prihláškach a v trojmo vyplnených rozhodcovských tabuľkách pre IHF. Z IHF sa nevyhotovuje prehľad výsledkov skúšok. OPK pošle rozhodca 1 prihlášku s uvedením ocenenia na IHF, majiteľovi psa odovzdá 1 rozhodcovskú tabuľku, Kancelárii SPK pošle 1 prihlášku, 2 rozhodcovské tabuľky a postrelový list. Okrem uvedených skúšok môžu sa farbiare zúčastňovať aj na farbiarskych a lesných skúškach malých plemien, po absolvovaní ktorých získavajú kvalifikáciu na dohľadávanie srnčej zveri a na farbiarskych skúškach duričov, ktoré ich kvalifikujú ako poľovne upotrebiteľné na dohľadávanie diviačej zveri. Na všetkých týchto skúškach sa môžu farbiare zúčastniť až po absolvovaní PF.    </vt:lpstr>
      <vt:lpstr>2. Predmety skúšok 2.1. Vodenie psa Rozhodca je povinný vopred sa opýtať vodiča, či chce psa viesť na remeni alebo voľne pri nohe.   a) Vodenie psa na remeni Pes sa musí nechať na rozkaz pripútať na remeň a má ísť po ľavej strane vodiča bez toho, aby ho ťahal za remeň alebo zaostával. Skúša sa podľa možnosti v žrďovine. V hustejších porastoch a na úzkych chodníkoch môže ísť pes za vodičom v jeho stopách.   b) Vodenie psa voľne pri nohe Pes musí ísť bez remeňa s obojkom na krku voľne po ľavej strane vodiča, na úzkych chodníkoch môže ísť tiež za ním. Pes nesmie predbiehať ani pobehovať okolo vodiča. Ak sa vodič zastaví, pes musí tiež zostať stáť. Známkou 4 možno hodnotiť len psa, ktorý je po celý čas skúšania ovládateľný, správne sa orientuje pri chôdzi vedľa vodiča alebo za ním. Ak sa zastaví pes preto, aby si overil stopu, nepovažuje sa to za chybu. </vt:lpstr>
      <vt:lpstr>2.2. Odloženie psa Rozhodca sa musí vopred opýtať vodiča, či chce psa odložiť upútaného na remeni alebo voľne. Skúška trvá najmenej 20 minút.    a) Odloženie psa na remeni Vodič odloží psa na remeni, ktorý vhodne upevní. Pes si smie sadnúť, nesmie byť však nepokojný alebo hlasitý, alebo dokonca pokúšať sa o uvoľnenie. Po odložení psa sa vodič vzdiali na miesto určené rozhodcom a ukryje sa tak, aby ho pes nevidel. Pri výbere miesta rozhodca zohľadní smer vetra. Po uplynutí 15 minút vodič na príkaz rozhodcu jeden raz vystrelí. Aj po výstrele sa pes musí správať pokojne, nesmie ťahať za remeň, nesmie byť hlasitý a musí pokojne zostať na mieste tak dlho, kým vodič na pokyn rozhodcu po neho nepríde. b) Odloženie psa voľne Skúša sa rovnako ako pri odložení na remeni. Vodič môže odložiť psa s remeňom voľne položeným vedľa psa.   Známkou 4 možno hodnotiť psa len vtedy, ak počas odloženia neprejaví hlasitosť a jeho pohyblivosť je vyvolaná len hľadaním si vhodnejšieho miesta na ležanie alebo zvýšením pozornosti zdvihnutím hlavy či posadením sa po výstrele. Známkou 3 možno hodnotiť ešte psa, ktorý bol spočiatku hlasitý, ale utíšil sa a vcelku bol pokojný. </vt:lpstr>
      <vt:lpstr>2.2. Odloženie psa  </vt:lpstr>
      <vt:lpstr>2.3. Práca na umelej stope Časový limit: 45 minút Skúša sa na umelo založenej nepofarbenej stope jelenej, danielej alebo muflonej zveri minimálne 500 krokov dlhej s dvoma pravouhlými lomami, aspoň 50 krokov dlhými. Umelá stopa musí byť aspoň 12hodín stará. Zakladá ju rozhodca s pomocníkmi pomocou špeciálne konštruovaných drevákov alebo kolieska alebo palice. Stopa sa nesmie zakladať v protismere vyznačenej stopovej dráhy. Ak sa táto skutočnosť zistí, skúšky nebudú uznané. Na konci každej stopovej dráhy musí ležať kus raticovej zveri, z ktorého ratice sa použili pri zakladaní stopy. Zver musí byť vyvrhnutá a dobre zašitá (zašitá musí byť aj väčšia výstrelná rana). Po založení stopy poznačí rozhodca na papier čas jej zakladania a pripevní ho na strom na začiatku dráhy stopy. Jednotlivé stopy musia byť očíslované a vzdialené od seba najmenej 150 krokov. Dráha stopy sa označuje na stromoch buď papierikmi alebo farbou, predné značky musia byť snímateľné. Nesmú zostať na stromoch, ani na zemi.  Asi po 350 krokoch sa vhodným poľovníckym spôsobom (zálomkom) označí ležovisko, odkiaľ sa pes vypúšťa a zvyšok stopy vypracuje samostatne, bez obojka. Na úseku od ležoviska po položenú zver sa ani predné značky nesnímajú; slúžia rozhodcom na kontrolu, či pes ide správne po stope.  Pes po priložení na stopu musí túto ukázať a na pokyn vodiča ju sledovať s nízkym nosom na celkom rozvinutom minimálne 5 metrov dlhom farbiarskom remeni. Po celý čas musí byť zrejmé, že pes je zaľahnutý vo farbiarskom remeni a že sleduje stopu s istotou. Pri práci nemá pes dvíhať hlavu, vetriť okolie a sledovať iné stopy, ale môže ich vodičovi ukázať. Keď pes zíde zo stopy a sám sa opraví, nepovažuje sa to za chybu. Pri označenom ležovisku vodič psa vypustí a zvyšok dráhy stopy musí vypracovať samostatne. Vodič a rozhodca zostanú pri ležovisku. Rozhodca vypustenie psa na prácu bez remeňa oznámi rozhodcovi, ukrytému na konci stopovej dráhy, zatrúbením (signálkou), alebo vysielačkou (mobilom). Na stopu možno farbiara nasadiť najviac trikrát vrátane práce bez remeňa. Každé opätovné nasadenie psa na stopu, obzeranie sa vodiča, aby podľa značiek zistil smer stopy, alebo nesprávne vedenie psa na krátkom remeni, znižuje známku o jeden stupeň.  Ak pes do 10 minút od vypustenia z remeňa nepríde ku zveri, hodnotí sa jeho výkon z disciplíny "práca na umelej stope známkou 0. Známkou 4 možno hodnotiť psa, ktorý stopovú dráhu v celej dĺžke vypracuje správne, bez schádzania zo stopy a opráv.  </vt:lpstr>
      <vt:lpstr>2.4. Hlásenie alebo oznamovanie zastrelenej zveri Táto disciplína sa na PF skúša ako súčasť práce na umelej stope a hodnotí sa pri nej len výkovn psa po nájdení položenej zastrelenej zveri. Vodič musí pri otvorení skúšok - po vyžrebovaní poradia psov - oznámiť rozhodcom, či bude jeho pes pracovať ako: a) hlásič b) oznamovač c) hlasitý oznamovač  a) Hlásič Po vypracovaní umelej stopy na remeni vypustí vodič psa na voľné dohľadanie zveri. Vodič i rozhodca zostanú pri ležovisku, kým pes nezačne hlásiť nájdenú zver položenú na konci dráhy stopy. Pes musí začať zver hlásiť do 10 minút po vypustení. Zver musí hlásiť až do príchodu vodiča. Hlásenie sa skúša 15 minút. Za chyby sa považujú nevýrazné hlásenie, hlásenie s dlhými prestávkami, nehlásenie, opustenie zveri. Aby pes mohol byť hodnotený, musí hlásiť zver aspoň 5 minút. Za takýto výkon však môže získať najviac známku 2. Známkou 4 možno hodnotiť prácu psa, ktorý v limite 15 minút zastrelenú zver bez väčších prestávok vytrvalo hlási.   </vt:lpstr>
      <vt:lpstr>2.4. Hlásenie alebo oznamovanie zastrelenej zveri  b) Oznamovač Pred začatím práce psa na umelej stope musí vodič rozhodcom povedať, akým spôsobom mu farbiar oznámi nájdenú zver. Pri ležovisku vodič psa vypustí, pes si má nájdenú zver overiť a vrátiť sa k vodičovi, ktorý spolu s rozhodcom čaká na mieste vypustenia. Rozhodca na konci dráhy stopy dáva pozor, či si pes zver overil a po jeho odchode zatrúbením oznámi, že pes bol pri zveri a počká tam, kým pes neprivedie vodiča k zveri. Pes sa musí vrátiť k vodičovi do 10 minút od vypustenia. Po návrate má pes ohláseným spôsobom (uchopením za remeň a pod.) oznámiť vodičovi, že zver našiel a snažiť sa doviesť ho najkratšou cestou k zveri. Chyby: nevýrazné oznamovanie, neisté vedenie k zveri a pod. Ak sa pes do 10 minút od vypustenia nevráti k vodičovi, jeho práca sa hodnotí známkou 0. Známkou 4 možno hodnotiť len výkon psa, ktorý v limite 10 minút od vypustenia ohláseným spôsobom oznámi nájdenú zver a potom privedie k nej vodiča.   </vt:lpstr>
      <vt:lpstr>2.4. Hlásenie alebo oznamovanie zastrelenej zveri c) Hlasitý oznamovač Skúša sa podobne ako oznamovač s tým rozdielom, že pes musí po overení si zveri vrátiť sa k vodičovi a počas jeho vedenia k nájdenej zveri v určitých intervaloch hlásiť. Povzbudenie psa vodičom pri vedení k zveri nie je chybou. Známkou 4 možno hodnotiť psa, ak sa do 10 minút po vypustení vráti od zveri k vodičovi a počas vedenia vodiča späť sa prejavuje hlasito, bez výraznejšieho odmlčania sa. Úmerne nižšie sa hodnotí pes, ktorý má pri hlasitom oznamovaní nájdenej zveri výraznejšie prestávky.  Pri všetkých troch spôsoboch vypracovania umelej stopy možno farbiara nasadiť na stopu počas vedenia na remeni i s opravami najviac 3 razy a vypustiť ho ako hlásiča, oznamovača alebo hlasitého oznamovača najviac 2 razy. Každé nové nasadenie psa na stopu, ako aj opätovné vypustenie znižuje známku o jeden stupeň. Rozhodcovia ohodnotia skutočne prevedený spôsob práce farbiara.   </vt:lpstr>
      <vt:lpstr>2.4. Hlásenie alebo oznamovanie zastrelenej zveri Na IHF sa hlásenie alebo oznamovanie zastrelenej zveri hodnotí ako na PF. Tieto predmety sú však na IHF nepovinné a známka 0 neovplyvňuje celkové hodnotenie práce psa a výsledné ocenenie. Ak má pes na IHF možnosť zver duriť a hlasito stavať, oznamovanie alebo hlásenie zastrelenej zveri už nemožno hodnotiť a započítať do celkového hodnotenia.    </vt:lpstr>
      <vt:lpstr> 2.5. Správanie sa pri zastrelenej zveri Skúša sa pri dohľadaní zveri na umelej stope.  Pes nesmie načínať zastrelenú zver. Olizovanie strelnej rany je dovolené. Mladé a temperamentné psy sa budú často snažiť zver chytiť zubami. Treba však rozlišovať, či tak pes robí z nadmernej radosti alebo vášne, alebo či ide o načínanie. Pes, ktorý zver načína, hodnotí sa známkou 0. Známkou 4 možno hodnotiť len psa, ktorý neprejaví náchylnosť k načínaniu.  Ak sa pes zveri bojí, zďaleka ju obchádza alebo sa úprkom vracia späť k vodičovi, možno hodnotiť túto prácu len známkou 2 alebo horšou, podľa ďalšieho správania sa psa.   </vt:lpstr>
      <vt:lpstr>2.6. Chuť do práce  Táto vrodená vlastnosť sa posudzuje počas celých skúšok a hodnotí sa na záver. Aby pes na skúškach obstál, musí dostať aspoň známku 2. Treba si všímať spôsob prijímania príkazov a záujem o ich plnenie, ochotu a radosť z práce, záujem o stopu a vytrvalosť pri práci na stope, pri durení a stavaní (na IHF).  Známku 4 môže dostať len pes, ktorý sústavne prejavuje snahu plniť príkazy a má ochotu pracovať  (súhra vodiča a psa!!!)</vt:lpstr>
      <vt:lpstr>2.7. Dohľadávka na remeni  Táto disciplína sa skúša na IHF na stope postrieľanej jelenej, danielej, muflonej  zveri aspoň 4 hodiny starej a minimálne 400 metrov dlhej. Vodič vo vhodnej vzdialenosti od nástrelu odloží psa, sám prehliadne nástrel, zanechané znaky na nástrele a z nich usúdi miesto a závažnosť poranenia zveri. Po prehliadke privedie k nástrelu psa, ktorý má nástrel ukázať a osobitne má ukázať prípadné znaky (farbu, srsť, úlomky kostí ap.). Pes po krátkom čase, ale dokonalom oboznámení sa s nástrelom, má napadnúť stopu úniku zveri a sledovať ju. Na stope postrieľanej zveri musí pes pracovať pokojne, ale s chuťou, s nízkym nosom a na dlhom remeni. Pes musí občas sám alebo na povel ukázať zanechané znaky. Pri ukazovaní znakov na travinách alebo na kríkoch smie zdvihnúť nos. Pes musí vypracovať stopu postrieľanej zveri so všetkými vratistopami a zlomami a pritom sa nesmie pokúšať sledovať iné stopy, ktoré križujú sledovanú stopu. Pes však môže tieto stopy ukázať. Nie je chybou, ak ich aj krátko sleduje, sám sa však opraví a opäť sa vráti na správnu stopu a ďalej na nej pracuje. Pes si nemá všímať zdravú zver, ktorá mu pri práci príde do cesty, ani sa ju nemá snažiť sledovať. Ak sa počas dohľadávky ukáže, že ďalšie sledovanie na remeni nie je možné pre terénne prekážky, urobí sa predsled a zver sa ďalej stopuje. Pes potom musí stopu znova napadnúť a na pokyn vodiča na nej pracovať.    </vt:lpstr>
      <vt:lpstr>2.8. Durenie Ak príde vodič pri sledovaní stopy k ležovisku postrieľanej zveri, ktoré zver už pred časom opustila (studené ležovisko), pracuje na stope ďalej až k teplému ležovisku, alebo tak dlho, až sa zver pred psom zdvihne alebo odíde. Vodič musí túto situáciu hlásiť rozhodcovi a vyčkať na jeho ďalšie pokyny. Ak rozhodca dá pokyn na vypustenie psa, má pes sledovať zver tak dlho, až ju zastaví. Pes nesmie duriť zdravú zver. Ak sa omylom vypustí za takouto zverou, musí ju sám opustiť a spravidla do 15 minút sa vrátiť. Dlhšie prenasledovanie zveri znižuje známku úmerne o 1 až 2 stupne. Rozhodca musí dávať pozor, či pes durí s hlasom na stope, alebo len keď zver vidí, či zver prenasleduje náruživo, alebo hlási len slabo a občas, prípadne či sa dokonca vráti k vodičovi a ten ho musí znova povzbudzovať k dureniu.   Známku 4 môže dostať iba pes, ktorý nepretržite hlási aj teplú stopu, teda nielen zver po jej zočení. Psy, ktoré zver prenasledujú nemo a nie sú hlasité ani na zočenie, môžu dostať len známku 0.   </vt:lpstr>
      <vt:lpstr> 2.9. Hlasité stavanie Ak pes poranenú zver stavia, má ju hlasito ohlasovať, pričom má stáť podľa možnosti proti hlave zveri. Pes nemá zver strhnúť. Nie je chyba, ak pes donúti zver, ktorá sa nechce dať zastaviť, zastaviť chytením za pätu. Rozhodca pozoruje psa pri hlásení veľmi pozorne, musí sa zamerať najmä na hodnotenie vytrvalosti v hlasitom stavaní. Hlasité stavanie sa všeobecne skúša aspoň 15 minút, aby sa výkon mohol presne pozorovať a ohodnotiť. Farbiar nesmie za žiadnych okolností opustiť zver, ktorú stavia. Musí vydržať zver stavať tak dlho, kým mu stačia sily. Známku 4 možno udeliť iba vtedy, ak má pes príležitosť hlásiť zver najmenej 30 minút bez toho, aby sa čo len raz vrátil k vodičovi.  </vt:lpstr>
      <vt:lpstr>Celkové hodnotenie na IHF Aby farbiar obstál na individuálnych hlavných skúškach farbiarov, nesmie byť zo žiadneho predmetu ohodnotený známkou 0 (okrem hlásenia a oznamovania uhynutej zveri) a musí dosiahnuť aspoň minimálny počet bodov uvedený v tabuľke.  I. cenu môže získať aj farbiar, ktorý nemal možnosť zver duriť a hlasito stavať za predpokladu, že z výkonu pri dohľadávke získal známku 4 a pracoval na stope aspoň 12 hodín starej, podľa odhadu rozhodcu aspoň 3000 metrov dlhej a zastrelenú zver dohľadal.  V II. cene môže obstáť aj farbiar, ktorý nemal možnosť duriť a hlasito stavať zver za predpokladu, že dosiahol z výkonu pri dohľadávke na remeni známku 4 a pracoval na stope aspoň 12 hodín starej a najmenej 1000 metrov dlhej a zastrelenú zver dohľadal. Rozhodca je povinný uviesť v rozhodcovskej tabuľke okrem známok z jednotlivých skúšaných predmetov aj všetky potrebné údaje o práci farbiara podľa predtlače na druhej strane rozhodcovskej tabuľky a v rubrike "poznámka" slovne popísať správanie sa pri zastrelenej zveri a ďalšie údaje pre posúdenie kvalít psa, najmä ak ide o výnimočné prípady.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maruscakjan@gmail.com</dc:creator>
  <cp:lastModifiedBy>Martina Kmeťová</cp:lastModifiedBy>
  <cp:revision>22</cp:revision>
  <dcterms:created xsi:type="dcterms:W3CDTF">2026-06-25T14:29:20Z</dcterms:created>
  <dcterms:modified xsi:type="dcterms:W3CDTF">2026-06-26T20:51:21Z</dcterms:modified>
</cp:coreProperties>
</file>